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comments/comment5.xml" ContentType="application/vnd.openxmlformats-officedocument.presentationml.comments+xml"/>
  <Override PartName="/ppt/comments/comment6.xml" ContentType="application/vnd.openxmlformats-officedocument.presentationml.comment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s/comment3.xml" ContentType="application/vnd.openxmlformats-officedocument.presentationml.comments+xml"/>
  <Override PartName="/ppt/comments/comment4.xml" ContentType="application/vnd.openxmlformats-officedocument.presentationml.comment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3"/>
  </p:notesMasterIdLst>
  <p:sldIdLst>
    <p:sldId id="256" r:id="rId2"/>
    <p:sldId id="257" r:id="rId3"/>
    <p:sldId id="258" r:id="rId4"/>
    <p:sldId id="259" r:id="rId5"/>
    <p:sldId id="260" r:id="rId6"/>
    <p:sldId id="265" r:id="rId7"/>
    <p:sldId id="264" r:id="rId8"/>
    <p:sldId id="261" r:id="rId9"/>
    <p:sldId id="262" r:id="rId10"/>
    <p:sldId id="263" r:id="rId11"/>
    <p:sldId id="266"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pos="397">
          <p15:clr>
            <a:srgbClr val="747775"/>
          </p15:clr>
        </p15:guide>
        <p15:guide id="2" pos="7283">
          <p15:clr>
            <a:srgbClr val="747775"/>
          </p15:clr>
        </p15:guide>
        <p15:guide id="3" orient="horz" pos="349">
          <p15:clr>
            <a:srgbClr val="747775"/>
          </p15:clr>
        </p15:guide>
        <p15:guide id="4" pos="3742">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ylvie" initials="" lastIdx="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294669"/>
    <a:srgbClr val="2E4F76"/>
    <a:srgbClr val="31547F"/>
    <a:srgbClr val="325682"/>
    <a:srgbClr val="CC66FF"/>
  </p:clrMru>
</p:presentationPr>
</file>

<file path=ppt/tableStyles.xml><?xml version="1.0" encoding="utf-8"?>
<a:tblStyleLst xmlns:a="http://schemas.openxmlformats.org/drawingml/2006/main" def="{FA835FDC-8D4D-4C4D-88A2-56FA622B5C89}">
  <a:tblStyle styleId="{FA835FDC-8D4D-4C4D-88A2-56FA622B5C89}"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A0D5086-7501-4F59-A616-A643D17F919C}"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109" d="100"/>
          <a:sy n="109" d="100"/>
        </p:scale>
        <p:origin x="-594" y="-84"/>
      </p:cViewPr>
      <p:guideLst>
        <p:guide orient="horz" pos="349"/>
        <p:guide pos="397"/>
        <p:guide pos="7283"/>
        <p:guide pos="3742"/>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4-04-30T05:12:16.859" idx="1">
    <p:pos x="621" y="2240"/>
    <p:text>Indiquer l'académie et la discipline concernées</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4-05-13T11:21:31.527" idx="2">
    <p:pos x="1583" y="204"/>
    <p:text>Inscrire le titre du projet académique et les structures concernées</p:text>
  </p:cm>
  <p:cm authorId="0" dt="2024-04-30T05:12:37.057" idx="3">
    <p:pos x="407" y="990"/>
    <p:text>Présentation de la problématique et des axes de réflexion proposés par le groupe académique pour répondre à la thématique TraAM 900 caractères maximum sans les espaces</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4-05-13T14:12:27.994" idx="4">
    <p:pos x="407" y="990"/>
    <p:text>indiquer le niveau travaillé en dessous des compétences mobilisées dans les scénarios (deux compétences au plus par scénario). Cette information est un guide pour les orientations des thématiques de travail futures</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24-04-30T05:13:07.537" idx="5">
    <p:pos x="407" y="990"/>
    <p:text>Pour chaque production (1 par bloc de texte) indiquer le titre la problématique et les liens vers le site académique et edubase
Si l'académie a plus de  quatre projets, dupliquer la slide</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24-04-30T05:13:07.537" idx="7">
    <p:pos x="407" y="990"/>
    <p:text>Pour chaque production (1 par bloc de texte) indiquer le titre la problématique et les liens vers le site académique et edubase
Si l'académie a plus de  quatre projets, dupliquer la slide</p:text>
  </p:cm>
</p:cmLst>
</file>

<file path=ppt/comments/comment6.xml><?xml version="1.0" encoding="utf-8"?>
<p:cmLst xmlns:a="http://schemas.openxmlformats.org/drawingml/2006/main" xmlns:r="http://schemas.openxmlformats.org/officeDocument/2006/relationships" xmlns:p="http://schemas.openxmlformats.org/presentationml/2006/main">
  <p:cm authorId="0" dt="2024-04-29T14:09:00.306" idx="6">
    <p:pos x="1583" y="204"/>
    <p:text>Exprimer votre ressenti, perception concernant les apports du numérique dans le contexte de votre expérimentation particulière. positionnez vous seulment par rapport aux fonctions pédagogiques que vous avez mobilisées  supprimez les autres lignes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64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4" name="Google Shape;4;n"/>
          <p:cNvSpPr txBox="1">
            <a:spLocks noGrp="1"/>
          </p:cNvSpPr>
          <p:nvPr>
            <p:ph type="dt" idx="10"/>
          </p:nvPr>
        </p:nvSpPr>
        <p:spPr>
          <a:xfrm>
            <a:off x="3884760" y="0"/>
            <a:ext cx="2971800" cy="45864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5" name="Google Shape;5;n"/>
          <p:cNvSpPr>
            <a:spLocks noGrp="1" noRot="1" noChangeAspect="1"/>
          </p:cNvSpPr>
          <p:nvPr>
            <p:ph type="sldImg" idx="3"/>
          </p:nvPr>
        </p:nvSpPr>
        <p:spPr>
          <a:xfrm>
            <a:off x="685800" y="1143000"/>
            <a:ext cx="5486400" cy="308592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 name="Google Shape;6;n"/>
          <p:cNvSpPr txBox="1">
            <a:spLocks noGrp="1"/>
          </p:cNvSpPr>
          <p:nvPr>
            <p:ph type="body" idx="1"/>
          </p:nvPr>
        </p:nvSpPr>
        <p:spPr>
          <a:xfrm>
            <a:off x="685800" y="4400640"/>
            <a:ext cx="5486400" cy="360036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360"/>
            <a:ext cx="2971800" cy="45864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8" name="Google Shape;8;n"/>
          <p:cNvSpPr txBox="1">
            <a:spLocks noGrp="1"/>
          </p:cNvSpPr>
          <p:nvPr>
            <p:ph type="sldNum" idx="12"/>
          </p:nvPr>
        </p:nvSpPr>
        <p:spPr>
          <a:xfrm>
            <a:off x="3884760" y="8685360"/>
            <a:ext cx="2971800" cy="45864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‹N°›</a:t>
            </a:fld>
            <a:endParaRPr sz="1200" b="0" i="0" u="none" strike="noStrike" cap="none">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cnesco.fr/wp-content/uploads/2020/10/Numerique_Dossier_de_synthese_du_Cnesco.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cnesco.fr/wp-content/uploads/2020/10/Numerique_Dossier_de_synthese_du_Cnesco.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cnesco.fr/wp-content/uploads/2020/10/Numerique_Dossier_de_synthese_du_Cnesco.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d0859845e5_0_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3" name="Google Shape;63;g2d0859845e5_0_26: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64" name="Google Shape;64;g2d0859845e5_0_26: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1</a:t>
            </a:fld>
            <a:endParaRPr sz="1200" b="0" i="0" u="none" strike="noStrike" cap="none">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d0859845e5_0_1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6" name="Google Shape;136;g2d0859845e5_0_168: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600"/>
          </a:p>
          <a:p>
            <a:pPr marL="0" lvl="0" indent="0" algn="l" rtl="0">
              <a:spcBef>
                <a:spcPts val="0"/>
              </a:spcBef>
              <a:spcAft>
                <a:spcPts val="0"/>
              </a:spcAft>
              <a:buNone/>
            </a:pPr>
            <a:endParaRPr sz="2000"/>
          </a:p>
          <a:p>
            <a:pPr marL="0" lvl="0" indent="0" algn="l" rtl="0">
              <a:spcBef>
                <a:spcPts val="0"/>
              </a:spcBef>
              <a:spcAft>
                <a:spcPts val="0"/>
              </a:spcAft>
              <a:buNone/>
            </a:pPr>
            <a:endParaRPr sz="1600"/>
          </a:p>
        </p:txBody>
      </p:sp>
      <p:sp>
        <p:nvSpPr>
          <p:cNvPr id="137" name="Google Shape;137;g2d0859845e5_0_168: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10</a:t>
            </a:fld>
            <a:endParaRPr sz="1200" b="0" i="0" u="none" strike="noStrike" cap="none">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d0859845e5_0_1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6" name="Google Shape;136;g2d0859845e5_0_168: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1600"/>
          </a:p>
          <a:p>
            <a:pPr marL="0" lvl="0" indent="0" algn="l" rtl="0">
              <a:spcBef>
                <a:spcPts val="0"/>
              </a:spcBef>
              <a:spcAft>
                <a:spcPts val="0"/>
              </a:spcAft>
              <a:buNone/>
            </a:pPr>
            <a:endParaRPr sz="2000"/>
          </a:p>
          <a:p>
            <a:pPr marL="0" lvl="0" indent="0" algn="l" rtl="0">
              <a:spcBef>
                <a:spcPts val="0"/>
              </a:spcBef>
              <a:spcAft>
                <a:spcPts val="0"/>
              </a:spcAft>
              <a:buNone/>
            </a:pPr>
            <a:endParaRPr sz="1600"/>
          </a:p>
        </p:txBody>
      </p:sp>
      <p:sp>
        <p:nvSpPr>
          <p:cNvPr id="137" name="Google Shape;137;g2d0859845e5_0_168: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11</a:t>
            </a:fld>
            <a:endParaRPr sz="1200" b="0" i="0" u="none" strike="noStrike" cap="none">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2d0859845e5_0_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74" name="Google Shape;74;g2d0859845e5_0_36: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75" name="Google Shape;75;g2d0859845e5_0_36: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2</a:t>
            </a:fld>
            <a:endParaRPr sz="1200" b="0" i="0" u="none" strike="noStrike" cap="none">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2d0859845e5_0_10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3" name="Google Shape;83;g2d0859845e5_0_109: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84" name="Google Shape;84;g2d0859845e5_0_109: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3</a:t>
            </a:fld>
            <a:endParaRPr sz="1200" b="0" i="0" u="none" strike="noStrike" cap="none">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dbae4ee12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4" name="Google Shape;94;g2dbae4ee12f_0_0: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95" name="Google Shape;95;g2dbae4ee12f_0_0: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4</a:t>
            </a:fld>
            <a:endParaRPr sz="1200" b="0" i="0" u="none" strike="noStrike" cap="none">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d0859845e5_0_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4" name="Google Shape;104;g2d0859845e5_0_69: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105" name="Google Shape;105;g2d0859845e5_0_69: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5</a:t>
            </a:fld>
            <a:endParaRPr sz="1200" b="0" i="0" u="none" strike="noStrike" cap="none">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2d0859845e5_0_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04" name="Google Shape;104;g2d0859845e5_0_69: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sz="2000" b="0" strike="noStrike">
              <a:latin typeface="Arial"/>
              <a:ea typeface="Arial"/>
              <a:cs typeface="Arial"/>
              <a:sym typeface="Arial"/>
            </a:endParaRPr>
          </a:p>
        </p:txBody>
      </p:sp>
      <p:sp>
        <p:nvSpPr>
          <p:cNvPr id="105" name="Google Shape;105;g2d0859845e5_0_69: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6</a:t>
            </a:fld>
            <a:endParaRPr sz="1200" b="0" i="0" u="none" strike="noStrike" cap="none">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d0859845e5_0_1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7" name="Google Shape;117;g2d0859845e5_0_134: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sz="1100" u="sng">
                <a:solidFill>
                  <a:schemeClr val="hlink"/>
                </a:solidFill>
                <a:hlinkClick r:id="rId3"/>
              </a:rPr>
              <a:t>Numerique_Dossier_de_synthese_du_Cnesco.pdf</a:t>
            </a:r>
            <a:endParaRPr sz="2000" b="0" strike="noStrike">
              <a:latin typeface="Arial"/>
              <a:ea typeface="Arial"/>
              <a:cs typeface="Arial"/>
              <a:sym typeface="Arial"/>
            </a:endParaRPr>
          </a:p>
        </p:txBody>
      </p:sp>
      <p:sp>
        <p:nvSpPr>
          <p:cNvPr id="118" name="Google Shape;118;g2d0859845e5_0_134: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7</a:t>
            </a:fld>
            <a:endParaRPr sz="1200" b="0" i="0" u="none" strike="noStrike" cap="none">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2d0859845e5_0_13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7" name="Google Shape;117;g2d0859845e5_0_134: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sz="1100" u="sng">
                <a:solidFill>
                  <a:schemeClr val="hlink"/>
                </a:solidFill>
                <a:hlinkClick r:id="rId3"/>
              </a:rPr>
              <a:t>Numerique_Dossier_de_synthese_du_Cnesco.pdf</a:t>
            </a:r>
            <a:endParaRPr sz="2000" b="0" strike="noStrike">
              <a:latin typeface="Arial"/>
              <a:ea typeface="Arial"/>
              <a:cs typeface="Arial"/>
              <a:sym typeface="Arial"/>
            </a:endParaRPr>
          </a:p>
        </p:txBody>
      </p:sp>
      <p:sp>
        <p:nvSpPr>
          <p:cNvPr id="118" name="Google Shape;118;g2d0859845e5_0_134: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8</a:t>
            </a:fld>
            <a:endParaRPr sz="1200" b="0" i="0" u="none" strike="noStrike" cap="none">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d0859845e5_0_1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6" name="Google Shape;126;g2d0859845e5_0_144:notes"/>
          <p:cNvSpPr txBox="1">
            <a:spLocks noGrp="1"/>
          </p:cNvSpPr>
          <p:nvPr>
            <p:ph type="body" idx="1"/>
          </p:nvPr>
        </p:nvSpPr>
        <p:spPr>
          <a:xfrm>
            <a:off x="685800" y="4400640"/>
            <a:ext cx="5486400" cy="36003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FR" sz="1100" u="sng" dirty="0">
                <a:solidFill>
                  <a:schemeClr val="hlink"/>
                </a:solidFill>
                <a:hlinkClick r:id="rId3"/>
              </a:rPr>
              <a:t>Numerique_Dossier_de_synthese_du_Cnesco.pdf</a:t>
            </a:r>
            <a:endParaRPr sz="2000"/>
          </a:p>
          <a:p>
            <a:pPr marL="0" lvl="0" indent="0" algn="l" rtl="0">
              <a:spcBef>
                <a:spcPts val="0"/>
              </a:spcBef>
              <a:spcAft>
                <a:spcPts val="0"/>
              </a:spcAft>
              <a:buNone/>
            </a:pPr>
            <a:endParaRPr sz="2000"/>
          </a:p>
          <a:p>
            <a:pPr marL="0" lvl="0" indent="0" algn="l" rtl="0">
              <a:spcBef>
                <a:spcPts val="0"/>
              </a:spcBef>
              <a:spcAft>
                <a:spcPts val="0"/>
              </a:spcAft>
              <a:buNone/>
            </a:pPr>
            <a:endParaRPr sz="2000"/>
          </a:p>
        </p:txBody>
      </p:sp>
      <p:sp>
        <p:nvSpPr>
          <p:cNvPr id="127" name="Google Shape;127;g2d0859845e5_0_144:notes"/>
          <p:cNvSpPr txBox="1"/>
          <p:nvPr/>
        </p:nvSpPr>
        <p:spPr>
          <a:xfrm>
            <a:off x="3884760" y="8685360"/>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None/>
            </a:pPr>
            <a:fld id="{00000000-1234-1234-1234-123412341234}" type="slidenum">
              <a:rPr lang="fr-FR" sz="1200" b="0" i="0" u="none" strike="noStrike" cap="none">
                <a:solidFill>
                  <a:srgbClr val="000000"/>
                </a:solidFill>
                <a:latin typeface="Calibri"/>
                <a:ea typeface="Calibri"/>
                <a:cs typeface="Calibri"/>
                <a:sym typeface="Calibri"/>
              </a:rPr>
              <a:pPr marL="0" marR="0" lvl="0" indent="0" algn="r" rtl="0">
                <a:lnSpc>
                  <a:spcPct val="100000"/>
                </a:lnSpc>
                <a:spcBef>
                  <a:spcPts val="0"/>
                </a:spcBef>
                <a:spcAft>
                  <a:spcPts val="0"/>
                </a:spcAft>
                <a:buNone/>
              </a:pPr>
              <a:t>9</a:t>
            </a:fld>
            <a:endParaRPr sz="1200" b="0" i="0" u="none" strike="noStrike" cap="none">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
        <p:cNvGrpSpPr/>
        <p:nvPr/>
      </p:nvGrpSpPr>
      <p:grpSpPr>
        <a:xfrm>
          <a:off x="0" y="0"/>
          <a:ext cx="0" cy="0"/>
          <a:chOff x="0" y="0"/>
          <a:chExt cx="0" cy="0"/>
        </a:xfrm>
      </p:grpSpPr>
      <p:sp>
        <p:nvSpPr>
          <p:cNvPr id="14" name="Google Shape;14;p2"/>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43"/>
        <p:cNvGrpSpPr/>
        <p:nvPr/>
      </p:nvGrpSpPr>
      <p:grpSpPr>
        <a:xfrm>
          <a:off x="0" y="0"/>
          <a:ext cx="0" cy="0"/>
          <a:chOff x="0" y="0"/>
          <a:chExt cx="0" cy="0"/>
        </a:xfrm>
      </p:grpSpPr>
      <p:sp>
        <p:nvSpPr>
          <p:cNvPr id="44" name="Google Shape;44;p11"/>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1"/>
          <p:cNvSpPr txBox="1">
            <a:spLocks noGrp="1"/>
          </p:cNvSpPr>
          <p:nvPr>
            <p:ph type="body" idx="1"/>
          </p:nvPr>
        </p:nvSpPr>
        <p:spPr>
          <a:xfrm>
            <a:off x="609480" y="160452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6" name="Google Shape;46;p11"/>
          <p:cNvSpPr txBox="1">
            <a:spLocks noGrp="1"/>
          </p:cNvSpPr>
          <p:nvPr>
            <p:ph type="body" idx="2"/>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47"/>
        <p:cNvGrpSpPr/>
        <p:nvPr/>
      </p:nvGrpSpPr>
      <p:grpSpPr>
        <a:xfrm>
          <a:off x="0" y="0"/>
          <a:ext cx="0" cy="0"/>
          <a:chOff x="0" y="0"/>
          <a:chExt cx="0" cy="0"/>
        </a:xfrm>
      </p:grpSpPr>
      <p:sp>
        <p:nvSpPr>
          <p:cNvPr id="48" name="Google Shape;48;p12"/>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2"/>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0" name="Google Shape;50;p12"/>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1" name="Google Shape;51;p12"/>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2" name="Google Shape;52;p12"/>
          <p:cNvSpPr txBox="1">
            <a:spLocks noGrp="1"/>
          </p:cNvSpPr>
          <p:nvPr>
            <p:ph type="body" idx="4"/>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3"/>
          <p:cNvSpPr txBox="1">
            <a:spLocks noGrp="1"/>
          </p:cNvSpPr>
          <p:nvPr>
            <p:ph type="body" idx="1"/>
          </p:nvPr>
        </p:nvSpPr>
        <p:spPr>
          <a:xfrm>
            <a:off x="60948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6" name="Google Shape;56;p13"/>
          <p:cNvSpPr txBox="1">
            <a:spLocks noGrp="1"/>
          </p:cNvSpPr>
          <p:nvPr>
            <p:ph type="body" idx="2"/>
          </p:nvPr>
        </p:nvSpPr>
        <p:spPr>
          <a:xfrm>
            <a:off x="431964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7" name="Google Shape;57;p13"/>
          <p:cNvSpPr txBox="1">
            <a:spLocks noGrp="1"/>
          </p:cNvSpPr>
          <p:nvPr>
            <p:ph type="body" idx="3"/>
          </p:nvPr>
        </p:nvSpPr>
        <p:spPr>
          <a:xfrm>
            <a:off x="8029800" y="160452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8" name="Google Shape;58;p13"/>
          <p:cNvSpPr txBox="1">
            <a:spLocks noGrp="1"/>
          </p:cNvSpPr>
          <p:nvPr>
            <p:ph type="body" idx="4"/>
          </p:nvPr>
        </p:nvSpPr>
        <p:spPr>
          <a:xfrm>
            <a:off x="60948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9" name="Google Shape;59;p13"/>
          <p:cNvSpPr txBox="1">
            <a:spLocks noGrp="1"/>
          </p:cNvSpPr>
          <p:nvPr>
            <p:ph type="body" idx="5"/>
          </p:nvPr>
        </p:nvSpPr>
        <p:spPr>
          <a:xfrm>
            <a:off x="431964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60" name="Google Shape;60;p13"/>
          <p:cNvSpPr txBox="1">
            <a:spLocks noGrp="1"/>
          </p:cNvSpPr>
          <p:nvPr>
            <p:ph type="body" idx="6"/>
          </p:nvPr>
        </p:nvSpPr>
        <p:spPr>
          <a:xfrm>
            <a:off x="8029800" y="3682080"/>
            <a:ext cx="35330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4"/>
          <p:cNvSpPr txBox="1">
            <a:spLocks noGrp="1"/>
          </p:cNvSpPr>
          <p:nvPr>
            <p:ph type="subTitle" idx="1"/>
          </p:nvPr>
        </p:nvSpPr>
        <p:spPr>
          <a:xfrm>
            <a:off x="609480" y="1604520"/>
            <a:ext cx="10972440" cy="397728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5"/>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6"/>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5" name="Google Shape;25;p6"/>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6"/>
        <p:cNvGrpSpPr/>
        <p:nvPr/>
      </p:nvGrpSpPr>
      <p:grpSpPr>
        <a:xfrm>
          <a:off x="0" y="0"/>
          <a:ext cx="0" cy="0"/>
          <a:chOff x="0" y="0"/>
          <a:chExt cx="0" cy="0"/>
        </a:xfrm>
      </p:grpSpPr>
      <p:sp>
        <p:nvSpPr>
          <p:cNvPr id="27" name="Google Shape;27;p7"/>
          <p:cNvSpPr txBox="1">
            <a:spLocks noGrp="1"/>
          </p:cNvSpPr>
          <p:nvPr>
            <p:ph type="subTitle" idx="1"/>
          </p:nvPr>
        </p:nvSpPr>
        <p:spPr>
          <a:xfrm>
            <a:off x="0" y="-2405520"/>
            <a:ext cx="240120" cy="5925240"/>
          </a:xfrm>
          <a:prstGeom prst="rect">
            <a:avLst/>
          </a:prstGeom>
          <a:noFill/>
          <a:ln>
            <a:noFill/>
          </a:ln>
        </p:spPr>
        <p:txBody>
          <a:bodyPr spcFirstLastPara="1" wrap="square" lIns="0" tIns="0" rIns="0" bIns="0" anchor="ctr" anchorCtr="0">
            <a:norm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8"/>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1" name="Google Shape;31;p8"/>
          <p:cNvSpPr txBox="1">
            <a:spLocks noGrp="1"/>
          </p:cNvSpPr>
          <p:nvPr>
            <p:ph type="body" idx="2"/>
          </p:nvPr>
        </p:nvSpPr>
        <p:spPr>
          <a:xfrm>
            <a:off x="623196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2" name="Google Shape;32;p8"/>
          <p:cNvSpPr txBox="1">
            <a:spLocks noGrp="1"/>
          </p:cNvSpPr>
          <p:nvPr>
            <p:ph type="body" idx="3"/>
          </p:nvPr>
        </p:nvSpPr>
        <p:spPr>
          <a:xfrm>
            <a:off x="60948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9"/>
          <p:cNvSpPr txBox="1">
            <a:spLocks noGrp="1"/>
          </p:cNvSpPr>
          <p:nvPr>
            <p:ph type="body" idx="1"/>
          </p:nvPr>
        </p:nvSpPr>
        <p:spPr>
          <a:xfrm>
            <a:off x="609480" y="1604520"/>
            <a:ext cx="5354280" cy="397728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6" name="Google Shape;36;p9"/>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7" name="Google Shape;37;p9"/>
          <p:cNvSpPr txBox="1">
            <a:spLocks noGrp="1"/>
          </p:cNvSpPr>
          <p:nvPr>
            <p:ph type="body" idx="3"/>
          </p:nvPr>
        </p:nvSpPr>
        <p:spPr>
          <a:xfrm>
            <a:off x="6231960" y="368208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38"/>
        <p:cNvGrpSpPr/>
        <p:nvPr/>
      </p:nvGrpSpPr>
      <p:grpSpPr>
        <a:xfrm>
          <a:off x="0" y="0"/>
          <a:ext cx="0" cy="0"/>
          <a:chOff x="0" y="0"/>
          <a:chExt cx="0" cy="0"/>
        </a:xfrm>
      </p:grpSpPr>
      <p:sp>
        <p:nvSpPr>
          <p:cNvPr id="39" name="Google Shape;39;p10"/>
          <p:cNvSpPr txBox="1">
            <a:spLocks noGrp="1"/>
          </p:cNvSpPr>
          <p:nvPr>
            <p:ph type="title"/>
          </p:nvPr>
        </p:nvSpPr>
        <p:spPr>
          <a:xfrm>
            <a:off x="0" y="-5504760"/>
            <a:ext cx="240120" cy="1124964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0"/>
          <p:cNvSpPr txBox="1">
            <a:spLocks noGrp="1"/>
          </p:cNvSpPr>
          <p:nvPr>
            <p:ph type="body" idx="1"/>
          </p:nvPr>
        </p:nvSpPr>
        <p:spPr>
          <a:xfrm>
            <a:off x="60948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1" name="Google Shape;41;p10"/>
          <p:cNvSpPr txBox="1">
            <a:spLocks noGrp="1"/>
          </p:cNvSpPr>
          <p:nvPr>
            <p:ph type="body" idx="2"/>
          </p:nvPr>
        </p:nvSpPr>
        <p:spPr>
          <a:xfrm>
            <a:off x="6231960" y="1604520"/>
            <a:ext cx="535428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2" name="Google Shape;42;p10"/>
          <p:cNvSpPr txBox="1">
            <a:spLocks noGrp="1"/>
          </p:cNvSpPr>
          <p:nvPr>
            <p:ph type="body" idx="3"/>
          </p:nvPr>
        </p:nvSpPr>
        <p:spPr>
          <a:xfrm>
            <a:off x="609480" y="3682080"/>
            <a:ext cx="10972440" cy="1896840"/>
          </a:xfrm>
          <a:prstGeom prst="rect">
            <a:avLst/>
          </a:prstGeom>
          <a:noFill/>
          <a:ln>
            <a:noFill/>
          </a:ln>
        </p:spPr>
        <p:txBody>
          <a:bodyPr spcFirstLastPara="1" wrap="square" lIns="0" tIns="0" rIns="0" bIns="0" anchor="t" anchorCtr="0">
            <a:norm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0" y="0"/>
            <a:ext cx="240120" cy="24012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1" name="Google Shape;11;p1"/>
          <p:cNvSpPr/>
          <p:nvPr/>
        </p:nvSpPr>
        <p:spPr>
          <a:xfrm>
            <a:off x="3048120" y="6517080"/>
            <a:ext cx="6095880" cy="228960"/>
          </a:xfrm>
          <a:custGeom>
            <a:avLst/>
            <a:gdLst/>
            <a:ahLst/>
            <a:cxnLst/>
            <a:rect l="l" t="t" r="r" b="b"/>
            <a:pathLst>
              <a:path w="21600" h="21600" extrusionOk="0">
                <a:moveTo>
                  <a:pt x="0" y="0"/>
                </a:moveTo>
                <a:lnTo>
                  <a:pt x="21600" y="0"/>
                </a:lnTo>
                <a:lnTo>
                  <a:pt x="21600" y="21600"/>
                </a:lnTo>
                <a:lnTo>
                  <a:pt x="0" y="21600"/>
                </a:lnTo>
                <a:close/>
              </a:path>
            </a:pathLst>
          </a:custGeom>
          <a:noFill/>
          <a:ln>
            <a:noFill/>
          </a:ln>
        </p:spPr>
        <p:txBody>
          <a:bodyPr spcFirstLastPara="1" wrap="square" lIns="91425" tIns="45700" rIns="91425" bIns="45700" anchor="t" anchorCtr="1">
            <a:noAutofit/>
          </a:bodyPr>
          <a:lstStyle/>
          <a:p>
            <a:pPr marL="0" marR="0" lvl="0" indent="0" algn="ctr" rtl="0">
              <a:lnSpc>
                <a:spcPct val="100000"/>
              </a:lnSpc>
              <a:spcBef>
                <a:spcPts val="0"/>
              </a:spcBef>
              <a:spcAft>
                <a:spcPts val="0"/>
              </a:spcAft>
              <a:buNone/>
            </a:pPr>
            <a:r>
              <a:rPr lang="fr-FR" sz="900" b="0" i="0" u="none" strike="noStrike" cap="none">
                <a:solidFill>
                  <a:srgbClr val="000000"/>
                </a:solidFill>
                <a:latin typeface="Arial"/>
                <a:ea typeface="Arial"/>
                <a:cs typeface="Arial"/>
                <a:sym typeface="Arial"/>
              </a:rPr>
              <a:t>Direction du numérique pour l’éducation – Sous-direction de la transformation numérique</a:t>
            </a:r>
            <a:endParaRPr sz="900" b="0" i="0" u="none" strike="noStrike" cap="none">
              <a:latin typeface="Arial"/>
              <a:ea typeface="Arial"/>
              <a:cs typeface="Arial"/>
              <a:sym typeface="Arial"/>
            </a:endParaRPr>
          </a:p>
        </p:txBody>
      </p:sp>
      <p:sp>
        <p:nvSpPr>
          <p:cNvPr id="12" name="Google Shape;12;p1"/>
          <p:cNvSpPr txBox="1">
            <a:spLocks noGrp="1"/>
          </p:cNvSpPr>
          <p:nvPr>
            <p:ph type="body" idx="1"/>
          </p:nvPr>
        </p:nvSpPr>
        <p:spPr>
          <a:xfrm>
            <a:off x="609480" y="1604520"/>
            <a:ext cx="10972440" cy="3977280"/>
          </a:xfrm>
          <a:prstGeom prst="rect">
            <a:avLst/>
          </a:prstGeom>
          <a:noFill/>
          <a:ln>
            <a:noFill/>
          </a:ln>
        </p:spPr>
        <p:txBody>
          <a:bodyPr spcFirstLastPara="1" wrap="square" lIns="0" tIns="0" rIns="0" bIns="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hyperlink" Target="https://escapecards.fr/"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comments" Target="../comments/comment3.xml"/><Relationship Id="rId3" Type="http://schemas.openxmlformats.org/officeDocument/2006/relationships/hyperlink" Target="https://espace-commun.ac-nice.fr/pluginfile.php/24488/mod_folder/content/0/Seance%201%20escape%20game%20cyberharcelement%20Jdolle%202023(version%202).pdf?forcedownload=1" TargetMode="External"/><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espace-commun.ac-nice.fr/pluginfile.php/24719/mod_resource/content/3/Plan%20g%C3%A9n%C3%A9ral%20v5.1.jpg" TargetMode="External"/><Relationship Id="rId5" Type="http://schemas.openxmlformats.org/officeDocument/2006/relationships/hyperlink" Target="https://espace-commun.ac-nice.fr/pluginfile.php/24488/mod_folder/content/0/Seance%203%20choix%20des%20groupe%20par%20themes.pdf?forcedownload=1" TargetMode="External"/><Relationship Id="rId4" Type="http://schemas.openxmlformats.org/officeDocument/2006/relationships/hyperlink" Target="https://espace-commun.ac-nice.fr/pluginfile.php/24488/mod_folder/content/0/Seance%202%20Le%20scenario%20de%20lescape%20game%20cyberharcelement%20Jdolle%202023.pdf?forcedownload=1" TargetMode="External"/></Relationships>
</file>

<file path=ppt/slides/_rels/slide5.xml.rels><?xml version="1.0" encoding="UTF-8" standalone="yes"?>
<Relationships xmlns="http://schemas.openxmlformats.org/package/2006/relationships"><Relationship Id="rId8" Type="http://schemas.openxmlformats.org/officeDocument/2006/relationships/comments" Target="../comments/comment4.xml"/><Relationship Id="rId3" Type="http://schemas.openxmlformats.org/officeDocument/2006/relationships/hyperlink" Target="https://espace-commun.ac-nice.fr/course/view.php?id=815" TargetMode="External"/><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app.escapecards.fr/intro.php?prive=J-IE6vhElTt5XIqWts9zbiXTfkjq3xu7&amp;mdpJ" TargetMode="External"/><Relationship Id="rId5" Type="http://schemas.openxmlformats.org/officeDocument/2006/relationships/hyperlink" Target="https://podeduc.apps.education.fr/video/48213-storyboard-traam-sti-2023-2025-v2canevasmp4/08cb770d8989d63e24f765a47ff6e730f7a9ba9d8505200f0de6f0be844d890c/" TargetMode="External"/><Relationship Id="rId4" Type="http://schemas.openxmlformats.org/officeDocument/2006/relationships/hyperlink" Target="https://podeduc.apps.education.fr/video/44456-storyboard-presentation-du-traam-sti-2023-2024-avec-consignesmp4/6475bd2af63031876659a78e4dd942e8d8581e968ac769489da63deaab2bbc83/" TargetMode="External"/></Relationships>
</file>

<file path=ppt/slides/_rels/slide6.xml.rels><?xml version="1.0" encoding="UTF-8" standalone="yes"?>
<Relationships xmlns="http://schemas.openxmlformats.org/package/2006/relationships"><Relationship Id="rId8" Type="http://schemas.openxmlformats.org/officeDocument/2006/relationships/comments" Target="../comments/comment5.xml"/><Relationship Id="rId3" Type="http://schemas.openxmlformats.org/officeDocument/2006/relationships/hyperlink" Target="https://espace-commun.ac-nice.fr/pluginfile.php/24597/mod_resource/content/13/Cartes%20jeu%20cybersecurite%20vs%20cyberharc%C3%A8lement-Modele-40%20(40%20carte%20%C3%A0%20jouer)%20v5.3.pdf" TargetMode="External"/><Relationship Id="rId7"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espace-commun.ac-nice.fr/pluginfile.php/24719/mod_resource/content/3/Plan%20g%C3%A9n%C3%A9ral%20v5.1.jpg" TargetMode="External"/><Relationship Id="rId5" Type="http://schemas.openxmlformats.org/officeDocument/2006/relationships/hyperlink" Target="https://espace-commun.ac-nice.fr/pluginfile.php/24596/mod_resource/content/6/Presentation%20eleves%20Diaporama(traam%20sti%20cyber)%20v1.4.pdf" TargetMode="External"/><Relationship Id="rId4" Type="http://schemas.openxmlformats.org/officeDocument/2006/relationships/hyperlink" Target="https://espace-commun.ac-nice.fr/pluginfile.php/24499/mod_resource/content/17/Livret%20pedagogique-traam%202023-2025%20v3.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researchgate.net/publication/327226817_Etude_exploratoire_sur_l'integration_des_jeux_dans_l'apprentissage_des_eleves_par_les_enseignants_novices_du_secondair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s://cnam.hal.science/hal-03234523/document"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comments" Target="../comments/commen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5"/>
        <p:cNvGrpSpPr/>
        <p:nvPr/>
      </p:nvGrpSpPr>
      <p:grpSpPr>
        <a:xfrm>
          <a:off x="0" y="0"/>
          <a:ext cx="0" cy="0"/>
          <a:chOff x="0" y="0"/>
          <a:chExt cx="0" cy="0"/>
        </a:xfrm>
      </p:grpSpPr>
      <p:sp>
        <p:nvSpPr>
          <p:cNvPr id="66" name="Google Shape;66;p14"/>
          <p:cNvSpPr/>
          <p:nvPr/>
        </p:nvSpPr>
        <p:spPr>
          <a:xfrm>
            <a:off x="630000" y="1680400"/>
            <a:ext cx="11562000" cy="5177700"/>
          </a:xfrm>
          <a:prstGeom prst="rect">
            <a:avLst/>
          </a:prstGeom>
          <a:solidFill>
            <a:srgbClr val="00009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Arial"/>
              <a:ea typeface="Arial"/>
              <a:cs typeface="Arial"/>
              <a:sym typeface="Arial"/>
            </a:endParaRPr>
          </a:p>
        </p:txBody>
      </p:sp>
      <p:pic>
        <p:nvPicPr>
          <p:cNvPr id="67" name="Google Shape;67;p14"/>
          <p:cNvPicPr preferRelativeResize="0"/>
          <p:nvPr/>
        </p:nvPicPr>
        <p:blipFill rotWithShape="1">
          <a:blip r:embed="rId3">
            <a:alphaModFix/>
          </a:blip>
          <a:srcRect/>
          <a:stretch/>
        </p:blipFill>
        <p:spPr>
          <a:xfrm>
            <a:off x="507240" y="144439"/>
            <a:ext cx="1663444" cy="1367658"/>
          </a:xfrm>
          <a:prstGeom prst="rect">
            <a:avLst/>
          </a:prstGeom>
          <a:noFill/>
          <a:ln>
            <a:noFill/>
          </a:ln>
        </p:spPr>
      </p:pic>
      <p:sp>
        <p:nvSpPr>
          <p:cNvPr id="68" name="Google Shape;68;p14"/>
          <p:cNvSpPr txBox="1"/>
          <p:nvPr/>
        </p:nvSpPr>
        <p:spPr>
          <a:xfrm>
            <a:off x="985994" y="5447075"/>
            <a:ext cx="10814700" cy="554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3000" b="1" dirty="0" smtClean="0">
                <a:solidFill>
                  <a:schemeClr val="bg1"/>
                </a:solidFill>
              </a:rPr>
              <a:t>Sciences et Techniques Industrielles LP</a:t>
            </a:r>
            <a:endParaRPr sz="3000" b="1">
              <a:solidFill>
                <a:schemeClr val="bg1"/>
              </a:solidFill>
            </a:endParaRPr>
          </a:p>
        </p:txBody>
      </p:sp>
      <p:sp>
        <p:nvSpPr>
          <p:cNvPr id="69" name="Google Shape;69;p14"/>
          <p:cNvSpPr txBox="1"/>
          <p:nvPr/>
        </p:nvSpPr>
        <p:spPr>
          <a:xfrm>
            <a:off x="986000" y="3556750"/>
            <a:ext cx="10534200" cy="153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5400" b="1" i="1">
              <a:solidFill>
                <a:srgbClr val="FFFFFF"/>
              </a:solidFill>
              <a:latin typeface="Arial"/>
              <a:ea typeface="Arial"/>
              <a:cs typeface="Arial"/>
              <a:sym typeface="Arial"/>
            </a:endParaRPr>
          </a:p>
          <a:p>
            <a:pPr marL="0" marR="0" lvl="0" indent="0" algn="l" rtl="0">
              <a:spcBef>
                <a:spcPts val="0"/>
              </a:spcBef>
              <a:spcAft>
                <a:spcPts val="0"/>
              </a:spcAft>
              <a:buNone/>
            </a:pPr>
            <a:r>
              <a:rPr lang="fr-FR" sz="4000" b="1" i="1" dirty="0">
                <a:solidFill>
                  <a:schemeClr val="bg1"/>
                </a:solidFill>
              </a:rPr>
              <a:t>Bilan de l’a</a:t>
            </a:r>
            <a:r>
              <a:rPr lang="fr-FR" sz="4000" b="1" i="1" dirty="0">
                <a:solidFill>
                  <a:schemeClr val="bg1"/>
                </a:solidFill>
                <a:latin typeface="Arial"/>
                <a:ea typeface="Arial"/>
                <a:cs typeface="Arial"/>
                <a:sym typeface="Arial"/>
              </a:rPr>
              <a:t>cadémie </a:t>
            </a:r>
            <a:r>
              <a:rPr lang="fr-FR" sz="4000" b="1" i="1" dirty="0" smtClean="0">
                <a:solidFill>
                  <a:schemeClr val="bg1"/>
                </a:solidFill>
                <a:latin typeface="Arial"/>
                <a:ea typeface="Arial"/>
                <a:cs typeface="Arial"/>
                <a:sym typeface="Arial"/>
              </a:rPr>
              <a:t>de NICE</a:t>
            </a:r>
            <a:endParaRPr sz="4000" i="1">
              <a:solidFill>
                <a:schemeClr val="bg1"/>
              </a:solidFill>
              <a:latin typeface="Arial"/>
              <a:ea typeface="Arial"/>
              <a:cs typeface="Arial"/>
              <a:sym typeface="Arial"/>
            </a:endParaRPr>
          </a:p>
        </p:txBody>
      </p:sp>
      <p:pic>
        <p:nvPicPr>
          <p:cNvPr id="70" name="Google Shape;70;p14"/>
          <p:cNvPicPr preferRelativeResize="0"/>
          <p:nvPr/>
        </p:nvPicPr>
        <p:blipFill rotWithShape="1">
          <a:blip r:embed="rId4">
            <a:alphaModFix/>
          </a:blip>
          <a:srcRect/>
          <a:stretch/>
        </p:blipFill>
        <p:spPr>
          <a:xfrm>
            <a:off x="830684" y="2166910"/>
            <a:ext cx="3212463" cy="2064877"/>
          </a:xfrm>
          <a:prstGeom prst="rect">
            <a:avLst/>
          </a:prstGeom>
          <a:noFill/>
          <a:ln>
            <a:noFill/>
          </a:ln>
        </p:spPr>
      </p:pic>
      <p:sp>
        <p:nvSpPr>
          <p:cNvPr id="71" name="Google Shape;71;p14"/>
          <p:cNvSpPr txBox="1"/>
          <p:nvPr/>
        </p:nvSpPr>
        <p:spPr>
          <a:xfrm>
            <a:off x="4521696" y="522069"/>
            <a:ext cx="1904400" cy="4308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fr-FR" sz="1100" b="1">
                <a:solidFill>
                  <a:srgbClr val="000000"/>
                </a:solidFill>
                <a:latin typeface="Arial"/>
                <a:ea typeface="Arial"/>
                <a:cs typeface="Arial"/>
                <a:sym typeface="Arial"/>
              </a:rPr>
              <a:t>Direction du numérique </a:t>
            </a:r>
            <a:br>
              <a:rPr lang="fr-FR" sz="1100" b="1">
                <a:solidFill>
                  <a:srgbClr val="000000"/>
                </a:solidFill>
                <a:latin typeface="Arial"/>
                <a:ea typeface="Arial"/>
                <a:cs typeface="Arial"/>
                <a:sym typeface="Arial"/>
              </a:rPr>
            </a:br>
            <a:r>
              <a:rPr lang="fr-FR" sz="1100" b="1">
                <a:solidFill>
                  <a:srgbClr val="000000"/>
                </a:solidFill>
                <a:latin typeface="Arial"/>
                <a:ea typeface="Arial"/>
                <a:cs typeface="Arial"/>
                <a:sym typeface="Arial"/>
              </a:rPr>
              <a:t>pour l’éducation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8"/>
        <p:cNvGrpSpPr/>
        <p:nvPr/>
      </p:nvGrpSpPr>
      <p:grpSpPr>
        <a:xfrm>
          <a:off x="0" y="0"/>
          <a:ext cx="0" cy="0"/>
          <a:chOff x="0" y="0"/>
          <a:chExt cx="0" cy="0"/>
        </a:xfrm>
      </p:grpSpPr>
      <p:sp>
        <p:nvSpPr>
          <p:cNvPr id="139" name="Google Shape;139;p21"/>
          <p:cNvSpPr/>
          <p:nvPr/>
        </p:nvSpPr>
        <p:spPr>
          <a:xfrm>
            <a:off x="3511225" y="6463332"/>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aphicFrame>
        <p:nvGraphicFramePr>
          <p:cNvPr id="141" name="Google Shape;141;p21"/>
          <p:cNvGraphicFramePr/>
          <p:nvPr/>
        </p:nvGraphicFramePr>
        <p:xfrm>
          <a:off x="838200" y="1346511"/>
          <a:ext cx="10561320" cy="5181360"/>
        </p:xfrm>
        <a:graphic>
          <a:graphicData uri="http://schemas.openxmlformats.org/drawingml/2006/table">
            <a:tbl>
              <a:tblPr>
                <a:noFill/>
                <a:tableStyleId>{2A0D5086-7501-4F59-A616-A643D17F919C}</a:tableStyleId>
              </a:tblPr>
              <a:tblGrid>
                <a:gridCol w="6223674"/>
                <a:gridCol w="4337646"/>
              </a:tblGrid>
              <a:tr h="381000">
                <a:tc>
                  <a:txBody>
                    <a:bodyPr/>
                    <a:lstStyle/>
                    <a:p>
                      <a:pPr marL="0" lvl="0" indent="0" algn="l" rtl="0">
                        <a:spcBef>
                          <a:spcPts val="0"/>
                        </a:spcBef>
                        <a:spcAft>
                          <a:spcPts val="0"/>
                        </a:spcAft>
                        <a:buNone/>
                      </a:pPr>
                      <a:r>
                        <a:rPr lang="fr-FR" sz="1600" b="1" dirty="0"/>
                        <a:t>Usage du numérique pour</a:t>
                      </a:r>
                      <a:endParaRPr sz="1600" b="1"/>
                    </a:p>
                  </a:txBody>
                  <a:tcPr marL="91425" marR="91425" marT="91425" marB="91425"/>
                </a:tc>
                <a:tc>
                  <a:txBody>
                    <a:bodyPr/>
                    <a:lstStyle/>
                    <a:p>
                      <a:pPr marL="0" lvl="0" indent="0" algn="l" rtl="0">
                        <a:spcBef>
                          <a:spcPts val="0"/>
                        </a:spcBef>
                        <a:spcAft>
                          <a:spcPts val="0"/>
                        </a:spcAft>
                        <a:buNone/>
                      </a:pPr>
                      <a:r>
                        <a:rPr lang="fr-FR" sz="1200" b="1" dirty="0" smtClean="0"/>
                        <a:t>Ressenti des enseignants sur le jeu.</a:t>
                      </a:r>
                      <a:endParaRPr lang="fr-FR" sz="1200" b="1" dirty="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u="sng" dirty="0">
                          <a:solidFill>
                            <a:srgbClr val="222222"/>
                          </a:solidFill>
                        </a:rPr>
                        <a:t>Produire un texte un document, seul ou à plusieurs</a:t>
                      </a:r>
                      <a:endParaRPr sz="1200" u="sng">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Réaliser des énigmes</a:t>
                      </a:r>
                      <a:r>
                        <a:rPr lang="fr-FR" sz="1200" baseline="0" dirty="0" smtClean="0"/>
                        <a:t> suivant un thème (séance 2</a:t>
                      </a:r>
                      <a:r>
                        <a:rPr lang="fr-FR" sz="1200" baseline="0" dirty="0" smtClean="0"/>
                        <a:t>). Lecture et retranscription des fiches papier sur une carte mentale via le logiciel </a:t>
                      </a:r>
                      <a:r>
                        <a:rPr lang="fr-FR" sz="1200" baseline="0" dirty="0" err="1" smtClean="0"/>
                        <a:t>Mindview</a:t>
                      </a:r>
                      <a:r>
                        <a:rPr lang="fr-FR" sz="1200" baseline="0" dirty="0" smtClean="0"/>
                        <a:t>. </a:t>
                      </a:r>
                      <a:r>
                        <a:rPr lang="fr-FR" sz="1200" baseline="0" dirty="0" smtClean="0"/>
                        <a:t>Bonne implication avec cette </a:t>
                      </a:r>
                      <a:r>
                        <a:rPr lang="fr-FR" sz="1200" baseline="0" dirty="0" smtClean="0"/>
                        <a:t>thématique.</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dirty="0">
                          <a:solidFill>
                            <a:srgbClr val="222222"/>
                          </a:solidFill>
                        </a:rPr>
                        <a:t>Expérimenter Apprendre à faire sur simulateur ou en réalité virtuelle</a:t>
                      </a:r>
                      <a:endParaRPr sz="1200">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dirty="0">
                          <a:solidFill>
                            <a:srgbClr val="222222"/>
                          </a:solidFill>
                        </a:rPr>
                        <a:t>Mémoriser, apprendre par cœur </a:t>
                      </a:r>
                      <a:r>
                        <a:rPr lang="fr-FR" sz="1200" dirty="0">
                          <a:solidFill>
                            <a:srgbClr val="222222"/>
                          </a:solidFill>
                        </a:rPr>
                        <a:t>(notamment du lexique en langues vivantes)</a:t>
                      </a:r>
                      <a:endParaRPr sz="1200">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chemeClr val="dk1"/>
                          </a:solidFill>
                        </a:rPr>
                        <a:t>Regarder une vidéo, une animation</a:t>
                      </a:r>
                      <a:endParaRPr sz="1200" u="sng">
                        <a:solidFill>
                          <a:schemeClr val="dk1"/>
                        </a:solidFill>
                      </a:endParaRPr>
                    </a:p>
                  </a:txBody>
                  <a:tcPr marL="91425" marR="91425" marT="91425" marB="914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200" dirty="0" smtClean="0"/>
                        <a:t>Prendre le temps</a:t>
                      </a:r>
                      <a:r>
                        <a:rPr lang="fr-FR" sz="1200" baseline="0" dirty="0" smtClean="0"/>
                        <a:t> d’analyser la vidéo. Faire des pauses dessus et commenter les élément forts et les signaux données. </a:t>
                      </a:r>
                      <a:r>
                        <a:rPr lang="fr-FR" sz="1200" dirty="0" smtClean="0"/>
                        <a:t>Bonne sensibilisation avec les vidéos du scénario</a:t>
                      </a:r>
                      <a:r>
                        <a:rPr lang="fr-FR" sz="1200" baseline="0" dirty="0" smtClean="0"/>
                        <a:t> pédagogique (séance 1).</a:t>
                      </a:r>
                      <a:endParaRPr lang="fr-FR" sz="1200" dirty="0" smtClean="0"/>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chemeClr val="accent6">
                              <a:lumMod val="75000"/>
                            </a:schemeClr>
                          </a:solidFill>
                        </a:rPr>
                        <a:t>Jouer </a:t>
                      </a:r>
                      <a:r>
                        <a:rPr lang="fr-FR" sz="1600" u="sng" dirty="0" smtClean="0">
                          <a:solidFill>
                            <a:schemeClr val="accent6">
                              <a:lumMod val="75000"/>
                            </a:schemeClr>
                          </a:solidFill>
                        </a:rPr>
                        <a:t>*</a:t>
                      </a:r>
                      <a:endParaRPr u="sng">
                        <a:solidFill>
                          <a:schemeClr val="accent6">
                            <a:lumMod val="75000"/>
                          </a:schemeClr>
                        </a:solidFill>
                      </a:endParaRPr>
                    </a:p>
                  </a:txBody>
                  <a:tcPr marL="91425" marR="91425" marT="91425" marB="91425"/>
                </a:tc>
                <a:tc>
                  <a:txBody>
                    <a:bodyPr/>
                    <a:lstStyle/>
                    <a:p>
                      <a:pPr marL="0" lvl="0" indent="0" algn="l" rtl="0">
                        <a:spcBef>
                          <a:spcPts val="0"/>
                        </a:spcBef>
                        <a:spcAft>
                          <a:spcPts val="0"/>
                        </a:spcAft>
                        <a:buNone/>
                      </a:pPr>
                      <a:r>
                        <a:rPr lang="fr-FR" sz="1200" dirty="0" smtClean="0">
                          <a:solidFill>
                            <a:schemeClr val="accent6">
                              <a:lumMod val="75000"/>
                            </a:schemeClr>
                          </a:solidFill>
                        </a:rPr>
                        <a:t>La mise en</a:t>
                      </a:r>
                      <a:r>
                        <a:rPr lang="fr-FR" sz="1200" baseline="0" dirty="0" smtClean="0">
                          <a:solidFill>
                            <a:schemeClr val="accent6">
                              <a:lumMod val="75000"/>
                            </a:schemeClr>
                          </a:solidFill>
                        </a:rPr>
                        <a:t> place par l’enseignant d’un jeu bien cadré permet un bon investissement p</a:t>
                      </a:r>
                      <a:r>
                        <a:rPr lang="fr-FR" sz="1200" dirty="0" smtClean="0">
                          <a:solidFill>
                            <a:schemeClr val="accent6">
                              <a:lumMod val="75000"/>
                            </a:schemeClr>
                          </a:solidFill>
                        </a:rPr>
                        <a:t>our </a:t>
                      </a:r>
                      <a:r>
                        <a:rPr lang="fr-FR" sz="1200" dirty="0" smtClean="0">
                          <a:solidFill>
                            <a:schemeClr val="accent6">
                              <a:lumMod val="75000"/>
                            </a:schemeClr>
                          </a:solidFill>
                        </a:rPr>
                        <a:t>vivre le jeu sérieux en réel ou</a:t>
                      </a:r>
                      <a:r>
                        <a:rPr lang="fr-FR" sz="1200" baseline="0" dirty="0" smtClean="0">
                          <a:solidFill>
                            <a:schemeClr val="accent6">
                              <a:lumMod val="75000"/>
                            </a:schemeClr>
                          </a:solidFill>
                        </a:rPr>
                        <a:t> en virtuel</a:t>
                      </a:r>
                      <a:r>
                        <a:rPr lang="fr-FR" sz="1200" baseline="0" dirty="0" smtClean="0">
                          <a:solidFill>
                            <a:schemeClr val="accent6">
                              <a:lumMod val="75000"/>
                            </a:schemeClr>
                          </a:solidFill>
                        </a:rPr>
                        <a:t>.</a:t>
                      </a:r>
                      <a:r>
                        <a:rPr lang="fr-FR" sz="1200" dirty="0" smtClean="0">
                          <a:solidFill>
                            <a:schemeClr val="accent6">
                              <a:lumMod val="75000"/>
                            </a:schemeClr>
                          </a:solidFill>
                        </a:rPr>
                        <a:t> (voir livret du jeu)</a:t>
                      </a:r>
                      <a:endParaRPr sz="1200">
                        <a:solidFill>
                          <a:schemeClr val="accent6">
                            <a:lumMod val="75000"/>
                          </a:schemeClr>
                        </a:solidFill>
                      </a:endParaRPr>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chemeClr val="dk1"/>
                          </a:solidFill>
                        </a:rPr>
                        <a:t>Créer un objet technique, une œuvre picturale ou sonore</a:t>
                      </a:r>
                      <a:endParaRPr u="sng">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Bonne utilisation de l’IA pour générer du texte sonorisé </a:t>
                      </a:r>
                      <a:r>
                        <a:rPr lang="fr-FR" sz="1200" dirty="0" smtClean="0"/>
                        <a:t>Protéger</a:t>
                      </a:r>
                      <a:r>
                        <a:rPr lang="fr-FR" sz="1200" baseline="0" dirty="0" smtClean="0"/>
                        <a:t> son identité numérique (voix, image) (séance </a:t>
                      </a:r>
                      <a:r>
                        <a:rPr lang="fr-FR" sz="1200" baseline="0" dirty="0" smtClean="0"/>
                        <a:t>3).</a:t>
                      </a:r>
                      <a:endParaRPr sz="1200"/>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chemeClr val="dk1"/>
                          </a:solidFill>
                        </a:rPr>
                        <a:t>Écouter un document sonore, écouter un texte sonorisé</a:t>
                      </a:r>
                      <a:endParaRPr u="sng">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Ecouter les énigmes sonores</a:t>
                      </a:r>
                      <a:r>
                        <a:rPr lang="fr-FR" sz="1200" baseline="0" dirty="0" smtClean="0"/>
                        <a:t> et les </a:t>
                      </a:r>
                      <a:r>
                        <a:rPr lang="fr-FR" sz="1200" baseline="0" dirty="0" smtClean="0"/>
                        <a:t>corriger phonétiquement . </a:t>
                      </a:r>
                      <a:r>
                        <a:rPr lang="fr-FR" sz="1200" baseline="0" dirty="0" smtClean="0"/>
                        <a:t>(séance 3) </a:t>
                      </a:r>
                      <a:endParaRPr lang="fr-FR" sz="1200" baseline="0" dirty="0" smtClean="0"/>
                    </a:p>
                    <a:p>
                      <a:pPr marL="0" lvl="0" indent="0" algn="l" rtl="0">
                        <a:spcBef>
                          <a:spcPts val="0"/>
                        </a:spcBef>
                        <a:spcAft>
                          <a:spcPts val="0"/>
                        </a:spcAft>
                        <a:buNone/>
                      </a:pPr>
                      <a:r>
                        <a:rPr lang="fr-FR" sz="1200" baseline="0" dirty="0" smtClean="0"/>
                        <a:t>Bonne </a:t>
                      </a:r>
                      <a:r>
                        <a:rPr lang="fr-FR" sz="1200" baseline="0" dirty="0" smtClean="0"/>
                        <a:t>implication pour corriger une IA.</a:t>
                      </a:r>
                      <a:endParaRPr sz="1200"/>
                    </a:p>
                  </a:txBody>
                  <a:tcPr marL="91425" marR="91425" marT="91425" marB="91425"/>
                </a:tc>
              </a:tr>
            </a:tbl>
          </a:graphicData>
        </a:graphic>
      </p:graphicFrame>
      <p:sp>
        <p:nvSpPr>
          <p:cNvPr id="142" name="Google Shape;142;p21"/>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lvl="0" algn="just"/>
            <a:r>
              <a:rPr lang="fr-FR" sz="2000" b="1" dirty="0">
                <a:solidFill>
                  <a:srgbClr val="294669"/>
                </a:solidFill>
              </a:rPr>
              <a:t>Apports de l’usage </a:t>
            </a:r>
            <a:r>
              <a:rPr lang="fr-FR" sz="2000" b="1" dirty="0" smtClean="0">
                <a:solidFill>
                  <a:srgbClr val="294669"/>
                </a:solidFill>
              </a:rPr>
              <a:t>(</a:t>
            </a:r>
            <a:r>
              <a:rPr lang="fr-FR" sz="2000" b="1" dirty="0" smtClean="0">
                <a:solidFill>
                  <a:schemeClr val="accent6">
                    <a:lumMod val="75000"/>
                  </a:schemeClr>
                </a:solidFill>
              </a:rPr>
              <a:t>fort*</a:t>
            </a:r>
            <a:r>
              <a:rPr lang="fr-FR" sz="2000" b="1" dirty="0" smtClean="0">
                <a:solidFill>
                  <a:srgbClr val="294669"/>
                </a:solidFill>
              </a:rPr>
              <a:t>) du </a:t>
            </a:r>
            <a:r>
              <a:rPr lang="fr-FR" sz="2000" b="1" dirty="0">
                <a:solidFill>
                  <a:srgbClr val="294669"/>
                </a:solidFill>
              </a:rPr>
              <a:t>numérique pour apprendre et enseigner</a:t>
            </a:r>
            <a:endParaRPr sz="2000" b="1" i="0" u="none" strike="noStrike" cap="none">
              <a:solidFill>
                <a:srgbClr val="294669"/>
              </a:solidFill>
            </a:endParaRPr>
          </a:p>
        </p:txBody>
      </p:sp>
      <p:pic>
        <p:nvPicPr>
          <p:cNvPr id="6" name="Image 5" descr="Fichier:Académie de Nice.svg — Wikipédia"/>
          <p:cNvPicPr/>
          <p:nvPr/>
        </p:nvPicPr>
        <p:blipFill>
          <a:blip r:embed="rId3" cstate="print"/>
          <a:srcRect/>
          <a:stretch>
            <a:fillRect/>
          </a:stretch>
        </p:blipFill>
        <p:spPr bwMode="auto">
          <a:xfrm>
            <a:off x="607695" y="146412"/>
            <a:ext cx="1525905" cy="116586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1"/>
          <p:cNvSpPr/>
          <p:nvPr/>
        </p:nvSpPr>
        <p:spPr>
          <a:xfrm>
            <a:off x="3511225" y="6463332"/>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graphicFrame>
        <p:nvGraphicFramePr>
          <p:cNvPr id="141" name="Google Shape;141;p21"/>
          <p:cNvGraphicFramePr/>
          <p:nvPr/>
        </p:nvGraphicFramePr>
        <p:xfrm>
          <a:off x="838200" y="1337798"/>
          <a:ext cx="10287000" cy="5059500"/>
        </p:xfrm>
        <a:graphic>
          <a:graphicData uri="http://schemas.openxmlformats.org/drawingml/2006/table">
            <a:tbl>
              <a:tblPr>
                <a:noFill/>
                <a:tableStyleId>{2A0D5086-7501-4F59-A616-A643D17F919C}</a:tableStyleId>
              </a:tblPr>
              <a:tblGrid>
                <a:gridCol w="6156960"/>
                <a:gridCol w="4130040"/>
              </a:tblGrid>
              <a:tr h="381000">
                <a:tc>
                  <a:txBody>
                    <a:bodyPr/>
                    <a:lstStyle/>
                    <a:p>
                      <a:pPr marL="0" lvl="0" indent="0" algn="l" rtl="0">
                        <a:spcBef>
                          <a:spcPts val="0"/>
                        </a:spcBef>
                        <a:spcAft>
                          <a:spcPts val="0"/>
                        </a:spcAft>
                        <a:buNone/>
                      </a:pPr>
                      <a:r>
                        <a:rPr lang="fr-FR" sz="1600" b="1" dirty="0"/>
                        <a:t>Usage du numérique pour</a:t>
                      </a:r>
                      <a:endParaRPr sz="1600" b="1"/>
                    </a:p>
                  </a:txBody>
                  <a:tcPr marL="91425" marR="91425" marT="91425" marB="91425"/>
                </a:tc>
                <a:tc>
                  <a:txBody>
                    <a:bodyPr/>
                    <a:lstStyle/>
                    <a:p>
                      <a:pPr marL="0" lvl="0" indent="0" algn="l" rtl="0">
                        <a:spcBef>
                          <a:spcPts val="0"/>
                        </a:spcBef>
                        <a:spcAft>
                          <a:spcPts val="0"/>
                        </a:spcAft>
                        <a:buNone/>
                      </a:pPr>
                      <a:r>
                        <a:rPr lang="fr-FR" sz="1200" b="1" dirty="0" smtClean="0"/>
                        <a:t>Ressenti des enseignants sur le jeu.</a:t>
                      </a:r>
                      <a:endParaRPr lang="fr-FR" sz="1200" b="1" dirty="0"/>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chemeClr val="dk1"/>
                          </a:solidFill>
                        </a:rPr>
                        <a:t>Regarder / lire un document multimédia</a:t>
                      </a:r>
                      <a:endParaRPr u="sng">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Utilisation</a:t>
                      </a:r>
                      <a:r>
                        <a:rPr lang="fr-FR" sz="1200" baseline="0" dirty="0" smtClean="0"/>
                        <a:t> d’une tablette numérique : Bien pour lire les ressources. </a:t>
                      </a:r>
                      <a:r>
                        <a:rPr lang="fr-FR" sz="1200" baseline="0" dirty="0" smtClean="0"/>
                        <a:t>Accès rapide à l’information sur l’ENT. </a:t>
                      </a:r>
                      <a:r>
                        <a:rPr lang="fr-FR" sz="1200" dirty="0" smtClean="0"/>
                        <a:t>(séance </a:t>
                      </a:r>
                      <a:r>
                        <a:rPr lang="fr-FR" sz="1200" dirty="0" smtClean="0"/>
                        <a:t>2).</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dirty="0">
                          <a:solidFill>
                            <a:schemeClr val="dk1"/>
                          </a:solidFill>
                        </a:rPr>
                        <a:t>Programmer</a:t>
                      </a:r>
                      <a:endParaRPr>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u="sng" dirty="0">
                          <a:solidFill>
                            <a:schemeClr val="dk1"/>
                          </a:solidFill>
                        </a:rPr>
                        <a:t>Faire émerger des idées, développer sa créativité</a:t>
                      </a:r>
                      <a:endParaRPr u="sng">
                        <a:solidFill>
                          <a:schemeClr val="dk1"/>
                        </a:solidFill>
                      </a:endParaRPr>
                    </a:p>
                  </a:txBody>
                  <a:tcPr marL="91425" marR="91425" marT="91425" marB="91425"/>
                </a:tc>
                <a:tc>
                  <a:txBody>
                    <a:bodyPr/>
                    <a:lstStyle/>
                    <a:p>
                      <a:pPr marL="0" lvl="0" indent="0" algn="l" rtl="0">
                        <a:spcBef>
                          <a:spcPts val="0"/>
                        </a:spcBef>
                        <a:spcAft>
                          <a:spcPts val="0"/>
                        </a:spcAft>
                        <a:buNone/>
                      </a:pPr>
                      <a:r>
                        <a:rPr lang="fr-FR" sz="1200" dirty="0" smtClean="0"/>
                        <a:t>Bonne implication pour la création des énigmes papier puis concrétisées (médias, supports</a:t>
                      </a:r>
                      <a:r>
                        <a:rPr lang="fr-FR" sz="1200" baseline="0" dirty="0" smtClean="0"/>
                        <a:t> informatiques…)</a:t>
                      </a:r>
                      <a:r>
                        <a:rPr lang="fr-FR" sz="1200" dirty="0" smtClean="0"/>
                        <a:t> </a:t>
                      </a:r>
                      <a:r>
                        <a:rPr lang="fr-FR" sz="1200" dirty="0" smtClean="0"/>
                        <a:t>Travail en groupes d’idées .(séance </a:t>
                      </a:r>
                      <a:r>
                        <a:rPr lang="fr-FR" sz="1200" dirty="0" smtClean="0"/>
                        <a:t>2).</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u="sng" dirty="0" smtClean="0">
                          <a:solidFill>
                            <a:schemeClr val="accent6">
                              <a:lumMod val="75000"/>
                            </a:schemeClr>
                          </a:solidFill>
                        </a:rPr>
                        <a:t>Motiver*</a:t>
                      </a:r>
                      <a:endParaRPr u="sng">
                        <a:solidFill>
                          <a:schemeClr val="accent6">
                            <a:lumMod val="75000"/>
                          </a:schemeClr>
                        </a:solidFill>
                      </a:endParaRPr>
                    </a:p>
                  </a:txBody>
                  <a:tcPr marL="91425" marR="91425" marT="91425" marB="91425"/>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fr-FR" sz="1200" dirty="0" smtClean="0">
                          <a:solidFill>
                            <a:schemeClr val="accent6">
                              <a:lumMod val="75000"/>
                            </a:schemeClr>
                          </a:solidFill>
                          <a:latin typeface="Arial"/>
                        </a:rPr>
                        <a:t>L'aspect ludique de</a:t>
                      </a:r>
                      <a:r>
                        <a:rPr lang="fr-FR" sz="1200" baseline="0" dirty="0" smtClean="0">
                          <a:solidFill>
                            <a:schemeClr val="accent6">
                              <a:lumMod val="75000"/>
                            </a:schemeClr>
                          </a:solidFill>
                          <a:latin typeface="Arial"/>
                        </a:rPr>
                        <a:t> l’application web</a:t>
                      </a:r>
                      <a:r>
                        <a:rPr lang="fr-FR" sz="1200" dirty="0" smtClean="0">
                          <a:solidFill>
                            <a:schemeClr val="accent6">
                              <a:lumMod val="75000"/>
                            </a:schemeClr>
                          </a:solidFill>
                          <a:latin typeface="Arial"/>
                        </a:rPr>
                        <a:t> sur tablette ou Smartphone déclenche l'envie de résolution du problème lié</a:t>
                      </a:r>
                      <a:r>
                        <a:rPr lang="fr-FR" sz="1200" baseline="0" dirty="0" smtClean="0">
                          <a:solidFill>
                            <a:schemeClr val="accent6">
                              <a:lumMod val="75000"/>
                            </a:schemeClr>
                          </a:solidFill>
                          <a:latin typeface="Arial"/>
                        </a:rPr>
                        <a:t> au défi en temps limité.</a:t>
                      </a:r>
                      <a:endParaRPr lang="fr-FR" sz="1200" dirty="0" smtClean="0">
                        <a:solidFill>
                          <a:schemeClr val="accent6">
                            <a:lumMod val="75000"/>
                          </a:schemeClr>
                        </a:solidFill>
                      </a:endParaRPr>
                    </a:p>
                    <a:p>
                      <a:pPr marL="0" lvl="0" indent="0" algn="l" rtl="0">
                        <a:spcBef>
                          <a:spcPts val="0"/>
                        </a:spcBef>
                        <a:spcAft>
                          <a:spcPts val="0"/>
                        </a:spcAft>
                        <a:buNone/>
                      </a:pPr>
                      <a:r>
                        <a:rPr lang="fr-FR" sz="1200" dirty="0" smtClean="0">
                          <a:solidFill>
                            <a:schemeClr val="accent6">
                              <a:lumMod val="75000"/>
                            </a:schemeClr>
                          </a:solidFill>
                        </a:rPr>
                        <a:t>La </a:t>
                      </a:r>
                      <a:r>
                        <a:rPr lang="fr-FR" sz="1200" dirty="0" smtClean="0">
                          <a:solidFill>
                            <a:schemeClr val="accent6">
                              <a:lumMod val="75000"/>
                            </a:schemeClr>
                          </a:solidFill>
                        </a:rPr>
                        <a:t>motivation par la création d’un jeu </a:t>
                      </a:r>
                      <a:r>
                        <a:rPr lang="fr-FR" sz="1200" dirty="0" smtClean="0">
                          <a:solidFill>
                            <a:schemeClr val="accent6">
                              <a:lumMod val="75000"/>
                            </a:schemeClr>
                          </a:solidFill>
                        </a:rPr>
                        <a:t>ainsi que par son utilisation est indéniable dans ce cas.</a:t>
                      </a:r>
                      <a:endParaRPr sz="1200">
                        <a:solidFill>
                          <a:schemeClr val="accent6">
                            <a:lumMod val="75000"/>
                          </a:schemeClr>
                        </a:solidFill>
                      </a:endParaRPr>
                    </a:p>
                  </a:txBody>
                  <a:tcPr marL="91425" marR="91425" marT="91425" marB="91425"/>
                </a:tc>
              </a:tr>
              <a:tr h="381000">
                <a:tc>
                  <a:txBody>
                    <a:bodyPr/>
                    <a:lstStyle/>
                    <a:p>
                      <a:pPr marL="0" lvl="0" indent="0" algn="l" rtl="0">
                        <a:spcBef>
                          <a:spcPts val="0"/>
                        </a:spcBef>
                        <a:spcAft>
                          <a:spcPts val="0"/>
                        </a:spcAft>
                        <a:buNone/>
                      </a:pPr>
                      <a:r>
                        <a:rPr lang="fr-FR" sz="1600" b="1" u="sng" dirty="0" smtClean="0">
                          <a:solidFill>
                            <a:schemeClr val="accent1">
                              <a:lumMod val="75000"/>
                            </a:schemeClr>
                          </a:solidFill>
                        </a:rPr>
                        <a:t>Collaborer à</a:t>
                      </a:r>
                      <a:r>
                        <a:rPr lang="fr-FR" sz="1600" b="1" u="sng" baseline="0" dirty="0" smtClean="0">
                          <a:solidFill>
                            <a:schemeClr val="accent1">
                              <a:lumMod val="75000"/>
                            </a:schemeClr>
                          </a:solidFill>
                        </a:rPr>
                        <a:t> un projet commun</a:t>
                      </a:r>
                      <a:endParaRPr sz="1600" b="1" u="sng">
                        <a:solidFill>
                          <a:schemeClr val="accent1">
                            <a:lumMod val="75000"/>
                          </a:schemeClr>
                        </a:solidFill>
                      </a:endParaRPr>
                    </a:p>
                  </a:txBody>
                  <a:tcPr marL="91425" marR="91425" marT="91425" marB="91425"/>
                </a:tc>
                <a:tc>
                  <a:txBody>
                    <a:bodyPr/>
                    <a:lstStyle/>
                    <a:p>
                      <a:pPr marL="0" lvl="0" indent="0" algn="l" rtl="0">
                        <a:spcBef>
                          <a:spcPts val="0"/>
                        </a:spcBef>
                        <a:spcAft>
                          <a:spcPts val="0"/>
                        </a:spcAft>
                        <a:buNone/>
                      </a:pPr>
                      <a:r>
                        <a:rPr lang="fr-FR" sz="1200" b="1" dirty="0" smtClean="0">
                          <a:solidFill>
                            <a:schemeClr val="accent1">
                              <a:lumMod val="75000"/>
                            </a:schemeClr>
                          </a:solidFill>
                        </a:rPr>
                        <a:t>Inclure les élèves à la réalisation et à l’expérimentation de nos travaux Académiques est une</a:t>
                      </a:r>
                      <a:r>
                        <a:rPr lang="fr-FR" sz="1200" b="1" baseline="0" dirty="0" smtClean="0">
                          <a:solidFill>
                            <a:schemeClr val="accent1">
                              <a:lumMod val="75000"/>
                            </a:schemeClr>
                          </a:solidFill>
                        </a:rPr>
                        <a:t> bonne approche pour les préparer aux projets dans leur formation. </a:t>
                      </a:r>
                      <a:r>
                        <a:rPr lang="fr-FR" sz="1200" b="1" dirty="0" smtClean="0">
                          <a:solidFill>
                            <a:schemeClr val="accent1">
                              <a:lumMod val="75000"/>
                            </a:schemeClr>
                          </a:solidFill>
                        </a:rPr>
                        <a:t>Bonne </a:t>
                      </a:r>
                      <a:r>
                        <a:rPr lang="fr-FR" sz="1200" b="1" dirty="0" smtClean="0">
                          <a:solidFill>
                            <a:schemeClr val="accent1">
                              <a:lumMod val="75000"/>
                            </a:schemeClr>
                          </a:solidFill>
                        </a:rPr>
                        <a:t>sensibilisation </a:t>
                      </a:r>
                      <a:r>
                        <a:rPr lang="fr-FR" sz="1200" b="1" dirty="0" smtClean="0">
                          <a:solidFill>
                            <a:schemeClr val="accent1">
                              <a:lumMod val="75000"/>
                            </a:schemeClr>
                          </a:solidFill>
                        </a:rPr>
                        <a:t>au</a:t>
                      </a:r>
                      <a:r>
                        <a:rPr lang="fr-FR" sz="1200" b="1" baseline="0" dirty="0" smtClean="0">
                          <a:solidFill>
                            <a:schemeClr val="accent1">
                              <a:lumMod val="75000"/>
                            </a:schemeClr>
                          </a:solidFill>
                        </a:rPr>
                        <a:t> </a:t>
                      </a:r>
                      <a:r>
                        <a:rPr lang="fr-FR" sz="1200" b="1" dirty="0" smtClean="0">
                          <a:solidFill>
                            <a:schemeClr val="accent1">
                              <a:lumMod val="75000"/>
                            </a:schemeClr>
                          </a:solidFill>
                        </a:rPr>
                        <a:t>scénario </a:t>
                      </a:r>
                      <a:r>
                        <a:rPr lang="fr-FR" sz="1200" b="1" dirty="0" smtClean="0">
                          <a:solidFill>
                            <a:schemeClr val="accent1">
                              <a:lumMod val="75000"/>
                            </a:schemeClr>
                          </a:solidFill>
                        </a:rPr>
                        <a:t>pour collaborer au projet et réaliser les </a:t>
                      </a:r>
                      <a:r>
                        <a:rPr lang="fr-FR" sz="1200" b="1" dirty="0" smtClean="0">
                          <a:solidFill>
                            <a:schemeClr val="accent1">
                              <a:lumMod val="75000"/>
                            </a:schemeClr>
                          </a:solidFill>
                        </a:rPr>
                        <a:t>énigmes</a:t>
                      </a:r>
                      <a:r>
                        <a:rPr lang="fr-FR" sz="1200" b="1" baseline="0" dirty="0" smtClean="0">
                          <a:solidFill>
                            <a:schemeClr val="accent1">
                              <a:lumMod val="75000"/>
                            </a:schemeClr>
                          </a:solidFill>
                        </a:rPr>
                        <a:t>. Les groupes de travail élèves se sont autorégulés.</a:t>
                      </a:r>
                    </a:p>
                    <a:p>
                      <a:pPr marL="0" lvl="0" indent="0" algn="l" rtl="0">
                        <a:spcBef>
                          <a:spcPts val="0"/>
                        </a:spcBef>
                        <a:spcAft>
                          <a:spcPts val="0"/>
                        </a:spcAft>
                        <a:buNone/>
                      </a:pPr>
                      <a:r>
                        <a:rPr lang="fr-FR" sz="1200" b="1" baseline="0" dirty="0" smtClean="0">
                          <a:solidFill>
                            <a:schemeClr val="accent1">
                              <a:lumMod val="75000"/>
                            </a:schemeClr>
                          </a:solidFill>
                        </a:rPr>
                        <a:t>(séance </a:t>
                      </a:r>
                      <a:r>
                        <a:rPr lang="fr-FR" sz="1200" b="1" baseline="0" dirty="0" smtClean="0">
                          <a:solidFill>
                            <a:schemeClr val="accent1">
                              <a:lumMod val="75000"/>
                            </a:schemeClr>
                          </a:solidFill>
                        </a:rPr>
                        <a:t>3).</a:t>
                      </a:r>
                      <a:endParaRPr sz="1200" b="1">
                        <a:solidFill>
                          <a:schemeClr val="accent1">
                            <a:lumMod val="75000"/>
                          </a:schemeClr>
                        </a:solidFill>
                      </a:endParaRPr>
                    </a:p>
                  </a:txBody>
                  <a:tcPr marL="91425" marR="91425" marT="91425" marB="91425"/>
                </a:tc>
              </a:tr>
            </a:tbl>
          </a:graphicData>
        </a:graphic>
      </p:graphicFrame>
      <p:sp>
        <p:nvSpPr>
          <p:cNvPr id="142" name="Google Shape;142;p21"/>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lvl="0" algn="just"/>
            <a:r>
              <a:rPr lang="fr-FR" sz="2000" b="1" dirty="0">
                <a:solidFill>
                  <a:srgbClr val="294669"/>
                </a:solidFill>
              </a:rPr>
              <a:t>Apports de l’usage </a:t>
            </a:r>
            <a:r>
              <a:rPr lang="fr-FR" sz="2000" b="1" dirty="0" smtClean="0">
                <a:solidFill>
                  <a:srgbClr val="294669"/>
                </a:solidFill>
              </a:rPr>
              <a:t>(</a:t>
            </a:r>
            <a:r>
              <a:rPr lang="fr-FR" sz="2000" b="1" dirty="0" smtClean="0">
                <a:solidFill>
                  <a:schemeClr val="accent6">
                    <a:lumMod val="75000"/>
                  </a:schemeClr>
                </a:solidFill>
              </a:rPr>
              <a:t>fort*</a:t>
            </a:r>
            <a:r>
              <a:rPr lang="fr-FR" sz="2000" b="1" dirty="0" smtClean="0">
                <a:solidFill>
                  <a:srgbClr val="294669"/>
                </a:solidFill>
              </a:rPr>
              <a:t>) du </a:t>
            </a:r>
            <a:r>
              <a:rPr lang="fr-FR" sz="2000" b="1" dirty="0">
                <a:solidFill>
                  <a:srgbClr val="294669"/>
                </a:solidFill>
              </a:rPr>
              <a:t>numérique pour apprendre et enseigner</a:t>
            </a:r>
            <a:endParaRPr sz="2000" b="1" i="0" u="none" strike="noStrike" cap="none">
              <a:solidFill>
                <a:srgbClr val="294669"/>
              </a:solidFill>
            </a:endParaRPr>
          </a:p>
        </p:txBody>
      </p:sp>
      <p:pic>
        <p:nvPicPr>
          <p:cNvPr id="6" name="Image 5" descr="Fichier:Académie de Nice.svg — Wikipédia"/>
          <p:cNvPicPr/>
          <p:nvPr/>
        </p:nvPicPr>
        <p:blipFill>
          <a:blip r:embed="rId3" cstate="print"/>
          <a:srcRect/>
          <a:stretch>
            <a:fillRect/>
          </a:stretch>
        </p:blipFill>
        <p:spPr bwMode="auto">
          <a:xfrm>
            <a:off x="607695" y="146412"/>
            <a:ext cx="1525905" cy="116586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6"/>
        <p:cNvGrpSpPr/>
        <p:nvPr/>
      </p:nvGrpSpPr>
      <p:grpSpPr>
        <a:xfrm>
          <a:off x="0" y="0"/>
          <a:ext cx="0" cy="0"/>
          <a:chOff x="0" y="0"/>
          <a:chExt cx="0" cy="0"/>
        </a:xfrm>
      </p:grpSpPr>
      <p:sp>
        <p:nvSpPr>
          <p:cNvPr id="77" name="Google Shape;77;p15"/>
          <p:cNvSpPr/>
          <p:nvPr/>
        </p:nvSpPr>
        <p:spPr>
          <a:xfrm>
            <a:off x="647275" y="1572900"/>
            <a:ext cx="10932000" cy="42792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dirty="0">
                <a:solidFill>
                  <a:srgbClr val="000091"/>
                </a:solidFill>
              </a:rPr>
              <a:t>Présentation du projet académique </a:t>
            </a:r>
            <a:endParaRPr sz="2000">
              <a:solidFill>
                <a:srgbClr val="000091"/>
              </a:solidFill>
              <a:latin typeface="Arial"/>
              <a:ea typeface="Arial"/>
              <a:cs typeface="Arial"/>
              <a:sym typeface="Arial"/>
            </a:endParaRPr>
          </a:p>
          <a:p>
            <a:pPr marL="0" lvl="0" indent="0" algn="just" rtl="0">
              <a:spcBef>
                <a:spcPts val="0"/>
              </a:spcBef>
              <a:spcAft>
                <a:spcPts val="0"/>
              </a:spcAft>
              <a:buClr>
                <a:schemeClr val="dk1"/>
              </a:buClr>
              <a:buFont typeface="Arial"/>
              <a:buNone/>
            </a:pPr>
            <a:endParaRPr sz="1800">
              <a:solidFill>
                <a:schemeClr val="dk1"/>
              </a:solidFill>
            </a:endParaRPr>
          </a:p>
          <a:p>
            <a:pPr lvl="0" algn="just">
              <a:lnSpc>
                <a:spcPct val="115000"/>
              </a:lnSpc>
              <a:buSzPts val="1100"/>
            </a:pPr>
            <a:r>
              <a:rPr lang="fr-FR" sz="1600" dirty="0">
                <a:solidFill>
                  <a:schemeClr val="tx1"/>
                </a:solidFill>
                <a:highlight>
                  <a:srgbClr val="FFFFFF"/>
                </a:highlight>
              </a:rPr>
              <a:t>Pour l’année scolaire </a:t>
            </a:r>
            <a:r>
              <a:rPr lang="fr-FR" sz="1600" dirty="0" smtClean="0">
                <a:solidFill>
                  <a:schemeClr val="tx1"/>
                </a:solidFill>
                <a:highlight>
                  <a:srgbClr val="FFFFFF"/>
                </a:highlight>
              </a:rPr>
              <a:t>2023-2024, </a:t>
            </a:r>
            <a:r>
              <a:rPr lang="fr-FR" sz="1600" dirty="0">
                <a:solidFill>
                  <a:schemeClr val="tx1"/>
                </a:solidFill>
                <a:highlight>
                  <a:srgbClr val="FFFFFF"/>
                </a:highlight>
              </a:rPr>
              <a:t>l’académie de </a:t>
            </a:r>
            <a:r>
              <a:rPr lang="fr-FR" sz="1600" dirty="0" smtClean="0">
                <a:solidFill>
                  <a:schemeClr val="tx1"/>
                </a:solidFill>
                <a:highlight>
                  <a:srgbClr val="FFFFFF"/>
                </a:highlight>
              </a:rPr>
              <a:t>Nice </a:t>
            </a:r>
            <a:r>
              <a:rPr lang="fr-FR" sz="1600" dirty="0">
                <a:solidFill>
                  <a:schemeClr val="tx1"/>
                </a:solidFill>
                <a:highlight>
                  <a:srgbClr val="FFFFFF"/>
                </a:highlight>
              </a:rPr>
              <a:t>a été retenue pour participer aux Travaux Académiques Mutualisés (TraAM) dont le thème national est </a:t>
            </a:r>
            <a:r>
              <a:rPr lang="fr-FR" sz="1600" dirty="0" smtClean="0">
                <a:solidFill>
                  <a:schemeClr val="tx1"/>
                </a:solidFill>
                <a:highlight>
                  <a:srgbClr val="FFFFFF"/>
                </a:highlight>
              </a:rPr>
              <a:t>« Le numérique dans les enseignements STI : pratiques pédagogiques et plus-values </a:t>
            </a:r>
            <a:r>
              <a:rPr lang="fr-FR" sz="1600" dirty="0">
                <a:solidFill>
                  <a:schemeClr val="tx1"/>
                </a:solidFill>
                <a:highlight>
                  <a:srgbClr val="FFFFFF"/>
                </a:highlight>
              </a:rPr>
              <a:t>». Dans le cadre de ces TraAM, un groupe de </a:t>
            </a:r>
            <a:r>
              <a:rPr lang="fr-FR" sz="1600" dirty="0" smtClean="0">
                <a:solidFill>
                  <a:schemeClr val="tx1"/>
                </a:solidFill>
                <a:highlight>
                  <a:srgbClr val="FFFFFF"/>
                </a:highlight>
              </a:rPr>
              <a:t>2 </a:t>
            </a:r>
            <a:r>
              <a:rPr lang="fr-FR" sz="1600" dirty="0">
                <a:solidFill>
                  <a:schemeClr val="tx1"/>
                </a:solidFill>
                <a:highlight>
                  <a:srgbClr val="FFFFFF"/>
                </a:highlight>
              </a:rPr>
              <a:t>professeurs de </a:t>
            </a:r>
            <a:r>
              <a:rPr lang="fr-FR" sz="1600" dirty="0" smtClean="0">
                <a:solidFill>
                  <a:schemeClr val="tx1"/>
                </a:solidFill>
                <a:highlight>
                  <a:srgbClr val="FFFFFF"/>
                </a:highlight>
              </a:rPr>
              <a:t>STI famille MTNE </a:t>
            </a:r>
            <a:r>
              <a:rPr lang="fr-FR" sz="1600" dirty="0">
                <a:solidFill>
                  <a:schemeClr val="tx1"/>
                </a:solidFill>
                <a:highlight>
                  <a:srgbClr val="FFFFFF"/>
                </a:highlight>
              </a:rPr>
              <a:t>exerçant dans </a:t>
            </a:r>
            <a:r>
              <a:rPr lang="fr-FR" sz="1600" dirty="0" smtClean="0">
                <a:solidFill>
                  <a:schemeClr val="tx1"/>
                </a:solidFill>
                <a:highlight>
                  <a:srgbClr val="FFFFFF"/>
                </a:highlight>
              </a:rPr>
              <a:t>des lycées professionnels du département des Alpes Maritimes </a:t>
            </a:r>
            <a:r>
              <a:rPr lang="fr-FR" sz="1600" dirty="0">
                <a:solidFill>
                  <a:schemeClr val="tx1"/>
                </a:solidFill>
                <a:highlight>
                  <a:srgbClr val="FFFFFF"/>
                </a:highlight>
              </a:rPr>
              <a:t>de l’Académie de </a:t>
            </a:r>
            <a:r>
              <a:rPr lang="fr-FR" sz="1600" dirty="0" smtClean="0">
                <a:solidFill>
                  <a:schemeClr val="tx1"/>
                </a:solidFill>
                <a:highlight>
                  <a:srgbClr val="FFFFFF"/>
                </a:highlight>
              </a:rPr>
              <a:t>Nice </a:t>
            </a:r>
            <a:r>
              <a:rPr lang="fr-FR" sz="1600" dirty="0">
                <a:solidFill>
                  <a:schemeClr val="tx1"/>
                </a:solidFill>
                <a:highlight>
                  <a:srgbClr val="FFFFFF"/>
                </a:highlight>
              </a:rPr>
              <a:t>a travaillé à mettre en place des séquences de cours répondant à la problématique suivante : « </a:t>
            </a:r>
            <a:r>
              <a:rPr lang="fr-FR" sz="1600" dirty="0" smtClean="0">
                <a:solidFill>
                  <a:schemeClr val="tx1"/>
                </a:solidFill>
                <a:highlight>
                  <a:srgbClr val="FFFFFF"/>
                </a:highlight>
              </a:rPr>
              <a:t>Comment sensibiliser tous les élèves de lycées professionnels à la Cybersécurité en utilisant le programme National "PHARE" pour se préserver du cyberharcèlement scolaire ? Le référentiel du BAC PRO CIEL sera sollicité pour ce chef d'œuvre.». </a:t>
            </a:r>
            <a:r>
              <a:rPr lang="fr-FR" sz="1600" dirty="0">
                <a:solidFill>
                  <a:schemeClr val="tx1"/>
                </a:solidFill>
                <a:highlight>
                  <a:srgbClr val="FFFFFF"/>
                </a:highlight>
              </a:rPr>
              <a:t>De cette </a:t>
            </a:r>
            <a:r>
              <a:rPr lang="fr-FR" sz="1600" dirty="0" smtClean="0">
                <a:solidFill>
                  <a:schemeClr val="tx1"/>
                </a:solidFill>
                <a:highlight>
                  <a:srgbClr val="FFFFFF"/>
                </a:highlight>
              </a:rPr>
              <a:t>problématique, </a:t>
            </a:r>
            <a:r>
              <a:rPr lang="fr-FR" sz="1600" dirty="0">
                <a:solidFill>
                  <a:schemeClr val="tx1"/>
                </a:solidFill>
                <a:highlight>
                  <a:srgbClr val="FFFFFF"/>
                </a:highlight>
              </a:rPr>
              <a:t>trois thématiques ont été explorées en conservant le fil rouge de l’articulation entre ce qui se </a:t>
            </a:r>
            <a:r>
              <a:rPr lang="fr-FR" sz="1600" dirty="0" smtClean="0">
                <a:solidFill>
                  <a:schemeClr val="tx1"/>
                </a:solidFill>
                <a:highlight>
                  <a:srgbClr val="FFFFFF"/>
                </a:highlight>
              </a:rPr>
              <a:t>fait en collège (partenariat avec le collège VAUQUELIN de Toulouse, concours NAH 2024) à objectifs pour les 3</a:t>
            </a:r>
            <a:r>
              <a:rPr lang="fr-FR" sz="1600" baseline="30000" dirty="0" smtClean="0">
                <a:solidFill>
                  <a:schemeClr val="tx1"/>
                </a:solidFill>
                <a:highlight>
                  <a:srgbClr val="FFFFFF"/>
                </a:highlight>
              </a:rPr>
              <a:t>eme </a:t>
            </a:r>
            <a:r>
              <a:rPr lang="fr-FR" sz="1600" dirty="0" smtClean="0">
                <a:solidFill>
                  <a:schemeClr val="tx1"/>
                </a:solidFill>
                <a:highlight>
                  <a:srgbClr val="FFFFFF"/>
                </a:highlight>
              </a:rPr>
              <a:t>et en lycée / lycée pro pour les 2</a:t>
            </a:r>
            <a:r>
              <a:rPr lang="fr-FR" sz="1600" baseline="30000" dirty="0" smtClean="0">
                <a:solidFill>
                  <a:schemeClr val="tx1"/>
                </a:solidFill>
                <a:highlight>
                  <a:srgbClr val="FFFFFF"/>
                </a:highlight>
              </a:rPr>
              <a:t>nd</a:t>
            </a:r>
            <a:r>
              <a:rPr lang="fr-FR" sz="1600" dirty="0" smtClean="0">
                <a:solidFill>
                  <a:schemeClr val="tx1"/>
                </a:solidFill>
                <a:highlight>
                  <a:srgbClr val="FFFFFF"/>
                </a:highlight>
              </a:rPr>
              <a:t>.</a:t>
            </a:r>
            <a:endParaRPr sz="1600">
              <a:solidFill>
                <a:schemeClr val="tx1"/>
              </a:solidFill>
              <a:highlight>
                <a:srgbClr val="FFFFFF"/>
              </a:highlight>
            </a:endParaRPr>
          </a:p>
          <a:p>
            <a:pPr marL="457200" lvl="0" indent="-330200" algn="just" rtl="0">
              <a:lnSpc>
                <a:spcPct val="115000"/>
              </a:lnSpc>
              <a:spcBef>
                <a:spcPts val="1700"/>
              </a:spcBef>
              <a:spcAft>
                <a:spcPts val="0"/>
              </a:spcAft>
              <a:buClr>
                <a:srgbClr val="9900FF"/>
              </a:buClr>
              <a:buSzPts val="1600"/>
              <a:buChar char="●"/>
            </a:pPr>
            <a:r>
              <a:rPr lang="fr-FR" sz="1600" dirty="0">
                <a:solidFill>
                  <a:schemeClr val="tx1"/>
                </a:solidFill>
                <a:highlight>
                  <a:srgbClr val="FFFFFF"/>
                </a:highlight>
              </a:rPr>
              <a:t>L</a:t>
            </a:r>
            <a:r>
              <a:rPr lang="fr-FR" sz="1600" dirty="0" smtClean="0">
                <a:solidFill>
                  <a:schemeClr val="tx1"/>
                </a:solidFill>
                <a:highlight>
                  <a:srgbClr val="FFFFFF"/>
                </a:highlight>
              </a:rPr>
              <a:t>’utilisation </a:t>
            </a:r>
            <a:r>
              <a:rPr lang="fr-FR" sz="1600" dirty="0">
                <a:solidFill>
                  <a:schemeClr val="tx1"/>
                </a:solidFill>
                <a:highlight>
                  <a:srgbClr val="FFFFFF"/>
                </a:highlight>
              </a:rPr>
              <a:t>du </a:t>
            </a:r>
            <a:r>
              <a:rPr lang="fr-FR" sz="1600" dirty="0" smtClean="0">
                <a:solidFill>
                  <a:schemeClr val="tx1"/>
                </a:solidFill>
                <a:highlight>
                  <a:srgbClr val="FFFFFF"/>
                </a:highlight>
              </a:rPr>
              <a:t>programme PHARE en collège et en lycée;</a:t>
            </a:r>
            <a:endParaRPr sz="1600">
              <a:solidFill>
                <a:schemeClr val="tx1"/>
              </a:solidFill>
              <a:highlight>
                <a:srgbClr val="FFFFFF"/>
              </a:highlight>
            </a:endParaRPr>
          </a:p>
          <a:p>
            <a:pPr marL="457200" lvl="0" indent="-330200" algn="just" rtl="0">
              <a:lnSpc>
                <a:spcPct val="115000"/>
              </a:lnSpc>
              <a:spcBef>
                <a:spcPts val="0"/>
              </a:spcBef>
              <a:spcAft>
                <a:spcPts val="0"/>
              </a:spcAft>
              <a:buClr>
                <a:srgbClr val="9900FF"/>
              </a:buClr>
              <a:buSzPts val="1600"/>
              <a:buChar char="●"/>
            </a:pPr>
            <a:r>
              <a:rPr lang="fr-FR" sz="1600" dirty="0" smtClean="0">
                <a:solidFill>
                  <a:schemeClr val="tx1"/>
                </a:solidFill>
                <a:highlight>
                  <a:srgbClr val="FFFFFF"/>
                </a:highlight>
              </a:rPr>
              <a:t>L’utilisation du programme basé sur le numérique en collège puis en lycée en 2</a:t>
            </a:r>
            <a:r>
              <a:rPr lang="fr-FR" sz="1600" baseline="30000" dirty="0" smtClean="0">
                <a:solidFill>
                  <a:schemeClr val="tx1"/>
                </a:solidFill>
                <a:highlight>
                  <a:srgbClr val="FFFFFF"/>
                </a:highlight>
              </a:rPr>
              <a:t>nd</a:t>
            </a:r>
            <a:r>
              <a:rPr lang="fr-FR" sz="1600" dirty="0" smtClean="0">
                <a:solidFill>
                  <a:schemeClr val="tx1"/>
                </a:solidFill>
                <a:highlight>
                  <a:srgbClr val="FFFFFF"/>
                </a:highlight>
              </a:rPr>
              <a:t> MTNE/CIEL;</a:t>
            </a:r>
            <a:endParaRPr sz="1600">
              <a:solidFill>
                <a:schemeClr val="tx1"/>
              </a:solidFill>
              <a:highlight>
                <a:srgbClr val="FFFFFF"/>
              </a:highlight>
            </a:endParaRPr>
          </a:p>
          <a:p>
            <a:pPr marL="457200" lvl="0" indent="-330200" algn="just" rtl="0">
              <a:lnSpc>
                <a:spcPct val="115000"/>
              </a:lnSpc>
              <a:spcBef>
                <a:spcPts val="0"/>
              </a:spcBef>
              <a:spcAft>
                <a:spcPts val="0"/>
              </a:spcAft>
              <a:buClr>
                <a:srgbClr val="9900FF"/>
              </a:buClr>
              <a:buSzPts val="1600"/>
              <a:buChar char="●"/>
            </a:pPr>
            <a:r>
              <a:rPr lang="fr-FR" sz="1600" dirty="0">
                <a:solidFill>
                  <a:schemeClr val="tx1"/>
                </a:solidFill>
                <a:highlight>
                  <a:srgbClr val="FFFFFF"/>
                </a:highlight>
              </a:rPr>
              <a:t>L</a:t>
            </a:r>
            <a:r>
              <a:rPr lang="fr-FR" sz="1600" dirty="0" smtClean="0">
                <a:solidFill>
                  <a:schemeClr val="tx1"/>
                </a:solidFill>
                <a:highlight>
                  <a:srgbClr val="FFFFFF"/>
                </a:highlight>
              </a:rPr>
              <a:t>’utilisation du bloc n°3 du référentiel du bac Pro CIEL basé sur la Cybersécurité.</a:t>
            </a:r>
            <a:endParaRPr sz="1600">
              <a:solidFill>
                <a:schemeClr val="tx1"/>
              </a:solidFill>
              <a:highlight>
                <a:srgbClr val="FFFFFF"/>
              </a:highlight>
            </a:endParaRPr>
          </a:p>
          <a:p>
            <a:pPr marL="0" lvl="0" indent="0" algn="just" rtl="0">
              <a:spcBef>
                <a:spcPts val="1700"/>
              </a:spcBef>
              <a:spcAft>
                <a:spcPts val="0"/>
              </a:spcAft>
              <a:buClr>
                <a:schemeClr val="dk1"/>
              </a:buClr>
              <a:buFont typeface="Arial"/>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78" name="Google Shape;78;p15"/>
          <p:cNvSpPr/>
          <p:nvPr/>
        </p:nvSpPr>
        <p:spPr>
          <a:xfrm>
            <a:off x="3511225" y="6463332"/>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0" name="Google Shape;80;p15"/>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FR" sz="1200" b="0" i="0" u="none" strike="noStrike" cap="none" dirty="0">
                <a:solidFill>
                  <a:srgbClr val="294669"/>
                </a:solidFill>
                <a:latin typeface="Arial"/>
                <a:ea typeface="Arial"/>
                <a:cs typeface="Arial"/>
                <a:sym typeface="Arial"/>
              </a:rPr>
              <a:t>Groupe composé de Lycées </a:t>
            </a:r>
            <a:r>
              <a:rPr lang="fr-FR" sz="1200" b="0" i="0" u="none" strike="noStrike" cap="none" dirty="0" smtClean="0">
                <a:solidFill>
                  <a:srgbClr val="294669"/>
                </a:solidFill>
                <a:latin typeface="Arial"/>
                <a:ea typeface="Arial"/>
                <a:cs typeface="Arial"/>
                <a:sym typeface="Arial"/>
              </a:rPr>
              <a:t>professionnels et lycées technologiques</a:t>
            </a:r>
            <a:endParaRPr sz="1200" b="0" i="0" u="none" strike="noStrike" cap="none">
              <a:solidFill>
                <a:srgbClr val="294669"/>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lvl="0" algn="just"/>
            <a:r>
              <a:rPr lang="fr-FR" sz="2000" b="1" dirty="0" smtClean="0">
                <a:solidFill>
                  <a:srgbClr val="294669"/>
                </a:solidFill>
                <a:highlight>
                  <a:srgbClr val="FFFFFF"/>
                </a:highlight>
              </a:rPr>
              <a:t>Le numérique dans les enseignements STI : pratiques pédagogiques et plus-values </a:t>
            </a:r>
          </a:p>
        </p:txBody>
      </p:sp>
      <p:pic>
        <p:nvPicPr>
          <p:cNvPr id="6" name="Image 5" descr="Fichier:Académie de Nice.svg — Wikipédia"/>
          <p:cNvPicPr/>
          <p:nvPr/>
        </p:nvPicPr>
        <p:blipFill>
          <a:blip r:embed="rId3" cstate="print"/>
          <a:srcRect/>
          <a:stretch>
            <a:fillRect/>
          </a:stretch>
        </p:blipFill>
        <p:spPr bwMode="auto">
          <a:xfrm>
            <a:off x="592455" y="259080"/>
            <a:ext cx="1525905" cy="1165860"/>
          </a:xfrm>
          <a:prstGeom prst="rect">
            <a:avLst/>
          </a:prstGeom>
          <a:noFill/>
          <a:ln w="9525">
            <a:noFill/>
            <a:miter lim="800000"/>
            <a:headEnd/>
            <a:tailEnd/>
          </a:ln>
        </p:spPr>
      </p:pic>
      <p:pic>
        <p:nvPicPr>
          <p:cNvPr id="7" name="Image 6" descr="logo traam.png"/>
          <p:cNvPicPr/>
          <p:nvPr/>
        </p:nvPicPr>
        <p:blipFill>
          <a:blip r:embed="rId4"/>
          <a:stretch>
            <a:fillRect/>
          </a:stretch>
        </p:blipFill>
        <p:spPr>
          <a:xfrm>
            <a:off x="9998269" y="5010150"/>
            <a:ext cx="726881" cy="7334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5"/>
        <p:cNvGrpSpPr/>
        <p:nvPr/>
      </p:nvGrpSpPr>
      <p:grpSpPr>
        <a:xfrm>
          <a:off x="0" y="0"/>
          <a:ext cx="0" cy="0"/>
          <a:chOff x="0" y="0"/>
          <a:chExt cx="0" cy="0"/>
        </a:xfrm>
      </p:grpSpPr>
      <p:sp>
        <p:nvSpPr>
          <p:cNvPr id="86" name="Google Shape;86;p16"/>
          <p:cNvSpPr/>
          <p:nvPr/>
        </p:nvSpPr>
        <p:spPr>
          <a:xfrm>
            <a:off x="647275" y="1572900"/>
            <a:ext cx="10932000" cy="5262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dirty="0">
                <a:solidFill>
                  <a:srgbClr val="294669"/>
                </a:solidFill>
              </a:rPr>
              <a:t>Acteurs impliqués et ressources produites</a:t>
            </a:r>
            <a:endParaRPr sz="1600">
              <a:solidFill>
                <a:srgbClr val="294669"/>
              </a:solidFill>
              <a:highlight>
                <a:srgbClr val="FFFFFF"/>
              </a:highlight>
            </a:endParaRPr>
          </a:p>
          <a:p>
            <a:pPr marL="0" lvl="0" indent="0" algn="just" rtl="0">
              <a:spcBef>
                <a:spcPts val="0"/>
              </a:spcBef>
              <a:spcAft>
                <a:spcPts val="0"/>
              </a:spcAft>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87" name="Google Shape;87;p16"/>
          <p:cNvSpPr/>
          <p:nvPr/>
        </p:nvSpPr>
        <p:spPr>
          <a:xfrm>
            <a:off x="3511225" y="6463332"/>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89" name="Google Shape;89;p16"/>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9900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marR="0" lvl="0" indent="0" algn="l" rtl="0">
              <a:lnSpc>
                <a:spcPct val="100000"/>
              </a:lnSpc>
              <a:spcBef>
                <a:spcPts val="0"/>
              </a:spcBef>
              <a:spcAft>
                <a:spcPts val="0"/>
              </a:spcAft>
              <a:buNone/>
            </a:pPr>
            <a:r>
              <a:rPr lang="fr-FR" sz="2400" b="1" dirty="0">
                <a:solidFill>
                  <a:srgbClr val="294669"/>
                </a:solidFill>
              </a:rPr>
              <a:t>Bilan du projet</a:t>
            </a:r>
            <a:endParaRPr sz="2400" b="1" i="0" u="none" strike="noStrike" cap="none">
              <a:solidFill>
                <a:srgbClr val="294669"/>
              </a:solidFill>
            </a:endParaRPr>
          </a:p>
        </p:txBody>
      </p:sp>
      <p:sp>
        <p:nvSpPr>
          <p:cNvPr id="90" name="Google Shape;90;p16"/>
          <p:cNvSpPr txBox="1"/>
          <p:nvPr/>
        </p:nvSpPr>
        <p:spPr>
          <a:xfrm>
            <a:off x="533400" y="2712700"/>
            <a:ext cx="5478780" cy="21261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endParaRPr sz="1600" b="1">
              <a:solidFill>
                <a:srgbClr val="333333"/>
              </a:solidFill>
            </a:endParaRPr>
          </a:p>
          <a:p>
            <a:pPr marL="0" lvl="0" indent="0" algn="just" rtl="0">
              <a:spcBef>
                <a:spcPts val="0"/>
              </a:spcBef>
              <a:spcAft>
                <a:spcPts val="0"/>
              </a:spcAft>
              <a:buNone/>
            </a:pPr>
            <a:endParaRPr sz="1600" b="1">
              <a:solidFill>
                <a:srgbClr val="333333"/>
              </a:solidFill>
            </a:endParaRPr>
          </a:p>
          <a:p>
            <a:pPr marL="0" lvl="0" indent="0" algn="just" rtl="0">
              <a:spcBef>
                <a:spcPts val="0"/>
              </a:spcBef>
              <a:spcAft>
                <a:spcPts val="0"/>
              </a:spcAft>
              <a:buNone/>
            </a:pPr>
            <a:r>
              <a:rPr lang="fr-FR" sz="2000" dirty="0" smtClean="0">
                <a:solidFill>
                  <a:schemeClr val="tx1"/>
                </a:solidFill>
              </a:rPr>
              <a:t>1 scénario complet a été </a:t>
            </a:r>
            <a:r>
              <a:rPr lang="fr-FR" sz="2000" dirty="0">
                <a:solidFill>
                  <a:schemeClr val="tx1"/>
                </a:solidFill>
              </a:rPr>
              <a:t>produit </a:t>
            </a:r>
            <a:endParaRPr sz="2000">
              <a:solidFill>
                <a:schemeClr val="tx1"/>
              </a:solidFill>
            </a:endParaRPr>
          </a:p>
          <a:p>
            <a:pPr marL="0" lvl="0" indent="0" algn="just" rtl="0">
              <a:spcBef>
                <a:spcPts val="0"/>
              </a:spcBef>
              <a:spcAft>
                <a:spcPts val="0"/>
              </a:spcAft>
              <a:buNone/>
            </a:pPr>
            <a:r>
              <a:rPr lang="fr-FR" sz="2000" dirty="0">
                <a:solidFill>
                  <a:schemeClr val="tx1"/>
                </a:solidFill>
              </a:rPr>
              <a:t>par </a:t>
            </a:r>
            <a:r>
              <a:rPr lang="fr-FR" sz="2000" dirty="0" smtClean="0">
                <a:solidFill>
                  <a:schemeClr val="tx1"/>
                </a:solidFill>
              </a:rPr>
              <a:t>1 enseignant</a:t>
            </a:r>
            <a:endParaRPr sz="2000">
              <a:solidFill>
                <a:schemeClr val="tx1"/>
              </a:solidFill>
            </a:endParaRPr>
          </a:p>
          <a:p>
            <a:pPr marL="0" lvl="0" indent="0" algn="just" rtl="0">
              <a:spcBef>
                <a:spcPts val="0"/>
              </a:spcBef>
              <a:spcAft>
                <a:spcPts val="0"/>
              </a:spcAft>
              <a:buNone/>
            </a:pPr>
            <a:r>
              <a:rPr lang="fr-FR" sz="2000" dirty="0">
                <a:solidFill>
                  <a:schemeClr val="tx1"/>
                </a:solidFill>
              </a:rPr>
              <a:t> </a:t>
            </a:r>
            <a:endParaRPr sz="2000">
              <a:solidFill>
                <a:schemeClr val="tx1"/>
              </a:solidFill>
            </a:endParaRPr>
          </a:p>
          <a:p>
            <a:pPr marL="0" lvl="0" indent="0" algn="just" rtl="0">
              <a:spcBef>
                <a:spcPts val="0"/>
              </a:spcBef>
              <a:spcAft>
                <a:spcPts val="0"/>
              </a:spcAft>
              <a:buNone/>
            </a:pPr>
            <a:r>
              <a:rPr lang="fr-FR" sz="2000" dirty="0" smtClean="0">
                <a:solidFill>
                  <a:schemeClr val="tx1"/>
                </a:solidFill>
              </a:rPr>
              <a:t>2 </a:t>
            </a:r>
            <a:r>
              <a:rPr lang="fr-FR" sz="2000" dirty="0">
                <a:solidFill>
                  <a:schemeClr val="tx1"/>
                </a:solidFill>
              </a:rPr>
              <a:t>e</a:t>
            </a:r>
            <a:r>
              <a:rPr lang="fr-FR" sz="2000" dirty="0">
                <a:solidFill>
                  <a:srgbClr val="333333"/>
                </a:solidFill>
              </a:rPr>
              <a:t>nseignants ont participé </a:t>
            </a:r>
            <a:endParaRPr sz="2000">
              <a:solidFill>
                <a:srgbClr val="333333"/>
              </a:solidFill>
            </a:endParaRPr>
          </a:p>
          <a:p>
            <a:pPr marL="0" lvl="0" indent="0" algn="just" rtl="0">
              <a:spcBef>
                <a:spcPts val="0"/>
              </a:spcBef>
              <a:spcAft>
                <a:spcPts val="0"/>
              </a:spcAft>
              <a:buNone/>
            </a:pPr>
            <a:r>
              <a:rPr lang="fr-FR" sz="2000" dirty="0">
                <a:solidFill>
                  <a:srgbClr val="333333"/>
                </a:solidFill>
              </a:rPr>
              <a:t>au dispositif</a:t>
            </a:r>
            <a:endParaRPr sz="2000">
              <a:solidFill>
                <a:srgbClr val="333333"/>
              </a:solidFill>
            </a:endParaRPr>
          </a:p>
          <a:p>
            <a:pPr marL="0" lvl="0" indent="0" algn="just" rtl="0">
              <a:spcBef>
                <a:spcPts val="0"/>
              </a:spcBef>
              <a:spcAft>
                <a:spcPts val="0"/>
              </a:spcAft>
              <a:buNone/>
            </a:pPr>
            <a:endParaRPr sz="1200">
              <a:solidFill>
                <a:srgbClr val="4A86E8"/>
              </a:solidFill>
            </a:endParaRPr>
          </a:p>
          <a:p>
            <a:pPr marL="0" lvl="0" indent="0" algn="l" rtl="0">
              <a:spcBef>
                <a:spcPts val="0"/>
              </a:spcBef>
              <a:spcAft>
                <a:spcPts val="0"/>
              </a:spcAft>
              <a:buNone/>
            </a:pPr>
            <a:endParaRPr sz="1200" i="1">
              <a:solidFill>
                <a:srgbClr val="4A86E8"/>
              </a:solidFill>
            </a:endParaRPr>
          </a:p>
        </p:txBody>
      </p:sp>
      <p:sp>
        <p:nvSpPr>
          <p:cNvPr id="91" name="Google Shape;91;p16"/>
          <p:cNvSpPr txBox="1"/>
          <p:nvPr/>
        </p:nvSpPr>
        <p:spPr>
          <a:xfrm>
            <a:off x="6144878" y="1502209"/>
            <a:ext cx="5386500" cy="4907300"/>
          </a:xfrm>
          <a:prstGeom prst="rect">
            <a:avLst/>
          </a:prstGeom>
          <a:noFill/>
          <a:ln>
            <a:noFill/>
          </a:ln>
        </p:spPr>
        <p:txBody>
          <a:bodyPr spcFirstLastPara="1" wrap="square" lIns="91425" tIns="91425" rIns="91425" bIns="91425" anchor="t" anchorCtr="0">
            <a:noAutofit/>
          </a:bodyPr>
          <a:lstStyle/>
          <a:p>
            <a:pPr marL="0" lvl="0" indent="0" algn="just" rtl="0">
              <a:spcBef>
                <a:spcPts val="0"/>
              </a:spcBef>
              <a:spcAft>
                <a:spcPts val="0"/>
              </a:spcAft>
              <a:buNone/>
            </a:pPr>
            <a:r>
              <a:rPr lang="fr-FR" sz="2000" b="1" dirty="0">
                <a:solidFill>
                  <a:srgbClr val="294669"/>
                </a:solidFill>
              </a:rPr>
              <a:t>Outils et/ou ressources institutionnelles mobilisées </a:t>
            </a:r>
            <a:endParaRPr lang="fr-FR" sz="2000" b="1" dirty="0" smtClean="0">
              <a:solidFill>
                <a:srgbClr val="294669"/>
              </a:solidFill>
            </a:endParaRPr>
          </a:p>
          <a:p>
            <a:pPr marL="0" lvl="0" indent="0" algn="just" rtl="0">
              <a:spcBef>
                <a:spcPts val="0"/>
              </a:spcBef>
              <a:spcAft>
                <a:spcPts val="0"/>
              </a:spcAft>
              <a:buNone/>
            </a:pPr>
            <a:endParaRPr sz="2000" b="1">
              <a:solidFill>
                <a:srgbClr val="333333"/>
              </a:solidFill>
            </a:endParaRPr>
          </a:p>
          <a:p>
            <a:pPr lvl="4"/>
            <a:r>
              <a:rPr lang="fr-FR" sz="2000" b="1" dirty="0" smtClean="0">
                <a:solidFill>
                  <a:srgbClr val="333333"/>
                </a:solidFill>
              </a:rPr>
              <a:t>  Pour les élèves :</a:t>
            </a:r>
            <a:endParaRPr sz="2000" b="1">
              <a:solidFill>
                <a:srgbClr val="333333"/>
              </a:solidFill>
            </a:endParaRPr>
          </a:p>
          <a:p>
            <a:pPr marL="457200" lvl="0" indent="-355600" algn="just">
              <a:buClr>
                <a:srgbClr val="9900FF"/>
              </a:buClr>
              <a:buSzPts val="2000"/>
              <a:buChar char="●"/>
            </a:pPr>
            <a:r>
              <a:rPr lang="fr-FR" sz="2000" dirty="0" smtClean="0">
                <a:solidFill>
                  <a:schemeClr val="tx1"/>
                </a:solidFill>
              </a:rPr>
              <a:t>Site</a:t>
            </a:r>
            <a:r>
              <a:rPr lang="fr-FR" sz="2000" dirty="0" smtClean="0">
                <a:solidFill>
                  <a:srgbClr val="9900FF"/>
                </a:solidFill>
              </a:rPr>
              <a:t> </a:t>
            </a:r>
            <a:r>
              <a:rPr lang="fr-FR" sz="2000" dirty="0" smtClean="0">
                <a:solidFill>
                  <a:srgbClr val="9900FF"/>
                </a:solidFill>
                <a:hlinkClick r:id="rId3"/>
              </a:rPr>
              <a:t>https://escapecards.fr/</a:t>
            </a:r>
            <a:endParaRPr sz="2000">
              <a:solidFill>
                <a:srgbClr val="9900FF"/>
              </a:solidFill>
            </a:endParaRPr>
          </a:p>
          <a:p>
            <a:pPr marL="457200" lvl="0" indent="-355600" algn="just" rtl="0">
              <a:spcBef>
                <a:spcPts val="0"/>
              </a:spcBef>
              <a:spcAft>
                <a:spcPts val="0"/>
              </a:spcAft>
              <a:buClr>
                <a:srgbClr val="9900FF"/>
              </a:buClr>
              <a:buSzPts val="2000"/>
              <a:buChar char="●"/>
            </a:pPr>
            <a:r>
              <a:rPr lang="fr-FR" sz="2000" dirty="0" smtClean="0">
                <a:solidFill>
                  <a:schemeClr val="tx1"/>
                </a:solidFill>
              </a:rPr>
              <a:t>Livret du jeu sérieux « Cybersécurité vs cyberharcèlement »</a:t>
            </a:r>
            <a:endParaRPr sz="2000">
              <a:solidFill>
                <a:schemeClr val="tx1"/>
              </a:solidFill>
            </a:endParaRPr>
          </a:p>
          <a:p>
            <a:pPr marL="457200" lvl="0" indent="-355600" algn="just" rtl="0">
              <a:spcBef>
                <a:spcPts val="0"/>
              </a:spcBef>
              <a:spcAft>
                <a:spcPts val="0"/>
              </a:spcAft>
              <a:buClr>
                <a:srgbClr val="9900FF"/>
              </a:buClr>
              <a:buSzPts val="2000"/>
              <a:buChar char="●"/>
            </a:pPr>
            <a:r>
              <a:rPr lang="fr-FR" sz="2000" dirty="0" smtClean="0">
                <a:solidFill>
                  <a:schemeClr val="tx1"/>
                </a:solidFill>
              </a:rPr>
              <a:t>Powerpoint de présentation du jeu aux élèves</a:t>
            </a:r>
            <a:endParaRPr sz="2000">
              <a:solidFill>
                <a:schemeClr val="tx1"/>
              </a:solidFill>
            </a:endParaRPr>
          </a:p>
          <a:p>
            <a:pPr marL="457200" lvl="0" indent="-355600" algn="just" rtl="0">
              <a:spcBef>
                <a:spcPts val="0"/>
              </a:spcBef>
              <a:spcAft>
                <a:spcPts val="0"/>
              </a:spcAft>
              <a:buClr>
                <a:srgbClr val="9900FF"/>
              </a:buClr>
              <a:buSzPts val="2000"/>
              <a:buChar char="●"/>
            </a:pPr>
            <a:r>
              <a:rPr lang="fr-FR" sz="2000" dirty="0" smtClean="0">
                <a:solidFill>
                  <a:schemeClr val="tx1"/>
                </a:solidFill>
              </a:rPr>
              <a:t>Carte mentale du jeu</a:t>
            </a:r>
          </a:p>
          <a:p>
            <a:pPr marL="457200" lvl="0" indent="-355600" algn="just" rtl="0">
              <a:spcBef>
                <a:spcPts val="0"/>
              </a:spcBef>
              <a:spcAft>
                <a:spcPts val="0"/>
              </a:spcAft>
              <a:buClr>
                <a:srgbClr val="9900FF"/>
              </a:buClr>
              <a:buSzPts val="2000"/>
            </a:pPr>
            <a:endParaRPr lang="fr-FR" sz="2000" b="1" dirty="0" smtClean="0">
              <a:solidFill>
                <a:schemeClr val="tx1"/>
              </a:solidFill>
            </a:endParaRPr>
          </a:p>
          <a:p>
            <a:pPr marL="457200" lvl="0" indent="-355600" algn="just" rtl="0">
              <a:spcBef>
                <a:spcPts val="0"/>
              </a:spcBef>
              <a:spcAft>
                <a:spcPts val="0"/>
              </a:spcAft>
              <a:buClr>
                <a:srgbClr val="9900FF"/>
              </a:buClr>
              <a:buSzPts val="2000"/>
            </a:pPr>
            <a:r>
              <a:rPr lang="fr-FR" sz="2000" b="1" dirty="0" smtClean="0">
                <a:solidFill>
                  <a:schemeClr val="tx1"/>
                </a:solidFill>
              </a:rPr>
              <a:t>Pour les professeurs :</a:t>
            </a:r>
          </a:p>
          <a:p>
            <a:pPr marL="457200" lvl="0" indent="-355600" algn="just" rtl="0">
              <a:spcBef>
                <a:spcPts val="0"/>
              </a:spcBef>
              <a:spcAft>
                <a:spcPts val="0"/>
              </a:spcAft>
              <a:buClr>
                <a:srgbClr val="9900FF"/>
              </a:buClr>
              <a:buSzPts val="2000"/>
              <a:buChar char="●"/>
            </a:pPr>
            <a:r>
              <a:rPr lang="fr-FR" sz="2000" dirty="0" smtClean="0">
                <a:solidFill>
                  <a:schemeClr val="tx1"/>
                </a:solidFill>
              </a:rPr>
              <a:t>3 séances pour comprendre la création d’un escape game.</a:t>
            </a:r>
            <a:endParaRPr sz="2000">
              <a:solidFill>
                <a:schemeClr val="tx1"/>
              </a:solidFill>
            </a:endParaRPr>
          </a:p>
          <a:p>
            <a:pPr marL="0" lvl="0" indent="0" algn="l" rtl="0">
              <a:spcBef>
                <a:spcPts val="0"/>
              </a:spcBef>
              <a:spcAft>
                <a:spcPts val="0"/>
              </a:spcAft>
              <a:buNone/>
            </a:pPr>
            <a:endParaRPr sz="1300">
              <a:solidFill>
                <a:srgbClr val="333333"/>
              </a:solidFill>
            </a:endParaRPr>
          </a:p>
          <a:p>
            <a:pPr marL="0" lvl="0" indent="0" algn="just" rtl="0">
              <a:spcBef>
                <a:spcPts val="0"/>
              </a:spcBef>
              <a:spcAft>
                <a:spcPts val="0"/>
              </a:spcAft>
              <a:buNone/>
            </a:pPr>
            <a:endParaRPr sz="1600">
              <a:solidFill>
                <a:srgbClr val="333333"/>
              </a:solidFill>
            </a:endParaRPr>
          </a:p>
        </p:txBody>
      </p:sp>
      <p:pic>
        <p:nvPicPr>
          <p:cNvPr id="8" name="Image 7" descr="Fichier:Académie de Nice.svg — Wikipédia"/>
          <p:cNvPicPr/>
          <p:nvPr/>
        </p:nvPicPr>
        <p:blipFill>
          <a:blip r:embed="rId4" cstate="print"/>
          <a:srcRect/>
          <a:stretch>
            <a:fillRect/>
          </a:stretch>
        </p:blipFill>
        <p:spPr bwMode="auto">
          <a:xfrm>
            <a:off x="516255" y="297180"/>
            <a:ext cx="1525905" cy="116586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6"/>
        <p:cNvGrpSpPr/>
        <p:nvPr/>
      </p:nvGrpSpPr>
      <p:grpSpPr>
        <a:xfrm>
          <a:off x="0" y="0"/>
          <a:ext cx="0" cy="0"/>
          <a:chOff x="0" y="0"/>
          <a:chExt cx="0" cy="0"/>
        </a:xfrm>
      </p:grpSpPr>
      <p:sp>
        <p:nvSpPr>
          <p:cNvPr id="97" name="Google Shape;97;p17"/>
          <p:cNvSpPr/>
          <p:nvPr/>
        </p:nvSpPr>
        <p:spPr>
          <a:xfrm>
            <a:off x="647275" y="1572900"/>
            <a:ext cx="10932000" cy="5262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dirty="0">
                <a:solidFill>
                  <a:srgbClr val="294669"/>
                </a:solidFill>
              </a:rPr>
              <a:t>Domaines et compétences travaillées du CRCN</a:t>
            </a:r>
            <a:r>
              <a:rPr lang="fr-FR" sz="2000" b="1" dirty="0">
                <a:solidFill>
                  <a:srgbClr val="000091"/>
                </a:solidFill>
              </a:rPr>
              <a:t>  </a:t>
            </a:r>
            <a:endParaRPr sz="1600">
              <a:solidFill>
                <a:srgbClr val="0000FF"/>
              </a:solidFill>
              <a:highlight>
                <a:srgbClr val="FFFFFF"/>
              </a:highlight>
            </a:endParaRPr>
          </a:p>
          <a:p>
            <a:pPr marL="0" lvl="0" indent="0" algn="just" rtl="0">
              <a:spcBef>
                <a:spcPts val="0"/>
              </a:spcBef>
              <a:spcAft>
                <a:spcPts val="0"/>
              </a:spcAft>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98" name="Google Shape;98;p17"/>
          <p:cNvSpPr/>
          <p:nvPr/>
        </p:nvSpPr>
        <p:spPr>
          <a:xfrm>
            <a:off x="3511225" y="6463332"/>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00" name="Google Shape;100;p17"/>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9900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lvl="0" indent="0" algn="l" rtl="0">
              <a:spcBef>
                <a:spcPts val="0"/>
              </a:spcBef>
              <a:spcAft>
                <a:spcPts val="0"/>
              </a:spcAft>
              <a:buClr>
                <a:schemeClr val="dk1"/>
              </a:buClr>
              <a:buFont typeface="Arial"/>
              <a:buNone/>
            </a:pPr>
            <a:r>
              <a:rPr lang="fr-FR" sz="2400" b="1" dirty="0">
                <a:solidFill>
                  <a:srgbClr val="294669"/>
                </a:solidFill>
              </a:rPr>
              <a:t>Bilan du projet</a:t>
            </a:r>
            <a:endParaRPr sz="2400" b="1" i="0" u="none" strike="noStrike" cap="none">
              <a:solidFill>
                <a:srgbClr val="294669"/>
              </a:solidFill>
            </a:endParaRPr>
          </a:p>
        </p:txBody>
      </p:sp>
      <p:graphicFrame>
        <p:nvGraphicFramePr>
          <p:cNvPr id="101" name="Google Shape;101;p17"/>
          <p:cNvGraphicFramePr/>
          <p:nvPr/>
        </p:nvGraphicFramePr>
        <p:xfrm>
          <a:off x="327659" y="2248000"/>
          <a:ext cx="11612881" cy="3376160"/>
        </p:xfrm>
        <a:graphic>
          <a:graphicData uri="http://schemas.openxmlformats.org/drawingml/2006/table">
            <a:tbl>
              <a:tblPr>
                <a:noFill/>
                <a:tableStyleId>{FA835FDC-8D4D-4C4D-88A2-56FA622B5C89}</a:tableStyleId>
              </a:tblPr>
              <a:tblGrid>
                <a:gridCol w="785786"/>
                <a:gridCol w="867755"/>
                <a:gridCol w="572869"/>
                <a:gridCol w="542963"/>
                <a:gridCol w="363631"/>
                <a:gridCol w="447209"/>
                <a:gridCol w="414754"/>
                <a:gridCol w="695836"/>
                <a:gridCol w="726665"/>
                <a:gridCol w="751293"/>
                <a:gridCol w="695755"/>
                <a:gridCol w="573931"/>
                <a:gridCol w="891250"/>
                <a:gridCol w="791778"/>
                <a:gridCol w="797448"/>
                <a:gridCol w="745597"/>
                <a:gridCol w="948361"/>
              </a:tblGrid>
              <a:tr h="966350">
                <a:tc>
                  <a:txBody>
                    <a:bodyPr/>
                    <a:lstStyle/>
                    <a:p>
                      <a:pPr marL="0" lvl="0" indent="0" algn="ctr" rtl="0">
                        <a:lnSpc>
                          <a:spcPct val="115000"/>
                        </a:lnSpc>
                        <a:spcBef>
                          <a:spcPts val="0"/>
                        </a:spcBef>
                        <a:spcAft>
                          <a:spcPts val="0"/>
                        </a:spcAft>
                        <a:buNone/>
                      </a:pPr>
                      <a:r>
                        <a:rPr lang="fr-FR" sz="1000" dirty="0" smtClean="0"/>
                        <a:t>Liens</a:t>
                      </a:r>
                      <a:r>
                        <a:rPr lang="fr-FR" sz="1000" baseline="0" dirty="0" smtClean="0"/>
                        <a:t> vers les fiches utilisées</a:t>
                      </a:r>
                      <a:endParaRPr sz="1000"/>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900" b="1" dirty="0"/>
                        <a:t>1,1-</a:t>
                      </a:r>
                      <a:endParaRPr sz="900" b="1"/>
                    </a:p>
                    <a:p>
                      <a:pPr marL="0" lvl="0" indent="0" algn="ctr" rtl="0">
                        <a:lnSpc>
                          <a:spcPct val="115000"/>
                        </a:lnSpc>
                        <a:spcBef>
                          <a:spcPts val="0"/>
                        </a:spcBef>
                        <a:spcAft>
                          <a:spcPts val="0"/>
                        </a:spcAft>
                        <a:buNone/>
                      </a:pPr>
                      <a:r>
                        <a:rPr lang="fr-FR" sz="900" b="1" dirty="0"/>
                        <a:t>Mener une recherche et une veille d’information</a:t>
                      </a:r>
                      <a:endParaRPr sz="900" b="1"/>
                    </a:p>
                  </a:txBody>
                  <a:tcPr marL="28575" marR="28575" marT="19050" marB="19050">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1,2-</a:t>
                      </a:r>
                      <a:endParaRPr sz="1000"/>
                    </a:p>
                    <a:p>
                      <a:pPr marL="0" lvl="0" indent="0" algn="ctr" rtl="0">
                        <a:lnSpc>
                          <a:spcPct val="115000"/>
                        </a:lnSpc>
                        <a:spcBef>
                          <a:spcPts val="0"/>
                        </a:spcBef>
                        <a:spcAft>
                          <a:spcPts val="0"/>
                        </a:spcAft>
                        <a:buNone/>
                      </a:pPr>
                      <a:r>
                        <a:rPr lang="fr-FR" sz="1000" dirty="0"/>
                        <a:t>Gérer des données</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900" b="1" dirty="0">
                          <a:latin typeface="+mj-lt"/>
                        </a:rPr>
                        <a:t>1,3-</a:t>
                      </a:r>
                      <a:endParaRPr sz="900" b="1">
                        <a:latin typeface="+mj-lt"/>
                      </a:endParaRPr>
                    </a:p>
                    <a:p>
                      <a:pPr marL="0" lvl="0" indent="0" algn="ctr" rtl="0">
                        <a:lnSpc>
                          <a:spcPct val="115000"/>
                        </a:lnSpc>
                        <a:spcBef>
                          <a:spcPts val="0"/>
                        </a:spcBef>
                        <a:spcAft>
                          <a:spcPts val="0"/>
                        </a:spcAft>
                        <a:buNone/>
                      </a:pPr>
                      <a:r>
                        <a:rPr lang="fr-FR" sz="900" b="1" dirty="0">
                          <a:latin typeface="+mj-lt"/>
                        </a:rPr>
                        <a:t>Traiter des données</a:t>
                      </a:r>
                      <a:endParaRPr sz="900" b="1">
                        <a:latin typeface="+mj-lt"/>
                      </a:endParaRPr>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2,1 - Interagir</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t>2,2 - Partager et publier</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dirty="0"/>
                        <a:t>2,3 - Collaborer</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900" b="1" dirty="0"/>
                        <a:t>2,4 - S'insérer dans le monde numérique</a:t>
                      </a:r>
                      <a:endParaRPr sz="900" b="1"/>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3,1-</a:t>
                      </a:r>
                      <a:endParaRPr sz="1000"/>
                    </a:p>
                    <a:p>
                      <a:pPr marL="0" lvl="0" indent="0" algn="ctr" rtl="0">
                        <a:lnSpc>
                          <a:spcPct val="115000"/>
                        </a:lnSpc>
                        <a:spcBef>
                          <a:spcPts val="0"/>
                        </a:spcBef>
                        <a:spcAft>
                          <a:spcPts val="0"/>
                        </a:spcAft>
                        <a:buNone/>
                      </a:pPr>
                      <a:r>
                        <a:rPr lang="fr-FR" sz="1000" dirty="0"/>
                        <a:t>Développer des documents textuels</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3,2-</a:t>
                      </a:r>
                      <a:endParaRPr sz="1000"/>
                    </a:p>
                    <a:p>
                      <a:pPr marL="0" lvl="0" indent="0" algn="ctr" rtl="0">
                        <a:lnSpc>
                          <a:spcPct val="115000"/>
                        </a:lnSpc>
                        <a:spcBef>
                          <a:spcPts val="0"/>
                        </a:spcBef>
                        <a:spcAft>
                          <a:spcPts val="0"/>
                        </a:spcAft>
                        <a:buNone/>
                      </a:pPr>
                      <a:r>
                        <a:rPr lang="fr-FR" sz="1000" dirty="0"/>
                        <a:t>Développer des documents multimédia</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3,3-</a:t>
                      </a:r>
                      <a:endParaRPr sz="1000"/>
                    </a:p>
                    <a:p>
                      <a:pPr marL="0" lvl="0" indent="0" algn="ctr" rtl="0">
                        <a:lnSpc>
                          <a:spcPct val="115000"/>
                        </a:lnSpc>
                        <a:spcBef>
                          <a:spcPts val="0"/>
                        </a:spcBef>
                        <a:spcAft>
                          <a:spcPts val="0"/>
                        </a:spcAft>
                        <a:buNone/>
                      </a:pPr>
                      <a:r>
                        <a:rPr lang="fr-FR" sz="1000" dirty="0"/>
                        <a:t>Adapter les documents à leur finalité</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3,4-</a:t>
                      </a:r>
                      <a:endParaRPr sz="1000"/>
                    </a:p>
                    <a:p>
                      <a:pPr marL="0" lvl="0" indent="0" algn="ctr" rtl="0">
                        <a:lnSpc>
                          <a:spcPct val="115000"/>
                        </a:lnSpc>
                        <a:spcBef>
                          <a:spcPts val="0"/>
                        </a:spcBef>
                        <a:spcAft>
                          <a:spcPts val="0"/>
                        </a:spcAft>
                        <a:buNone/>
                      </a:pPr>
                      <a:r>
                        <a:rPr lang="fr-FR" sz="1000" dirty="0"/>
                        <a:t>Programmer</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4,1-</a:t>
                      </a:r>
                      <a:endParaRPr sz="1000"/>
                    </a:p>
                    <a:p>
                      <a:pPr marL="0" lvl="0" indent="0" algn="ctr" rtl="0">
                        <a:lnSpc>
                          <a:spcPct val="115000"/>
                        </a:lnSpc>
                        <a:spcBef>
                          <a:spcPts val="0"/>
                        </a:spcBef>
                        <a:spcAft>
                          <a:spcPts val="0"/>
                        </a:spcAft>
                        <a:buNone/>
                      </a:pPr>
                      <a:r>
                        <a:rPr lang="fr-FR" sz="1000" dirty="0"/>
                        <a:t>Sécuriser l’environnement numérique</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900" b="1" dirty="0"/>
                        <a:t>4,2-</a:t>
                      </a:r>
                      <a:endParaRPr sz="900" b="1"/>
                    </a:p>
                    <a:p>
                      <a:pPr marL="0" lvl="0" indent="0" algn="ctr" rtl="0">
                        <a:lnSpc>
                          <a:spcPct val="115000"/>
                        </a:lnSpc>
                        <a:spcBef>
                          <a:spcPts val="0"/>
                        </a:spcBef>
                        <a:spcAft>
                          <a:spcPts val="0"/>
                        </a:spcAft>
                        <a:buNone/>
                      </a:pPr>
                      <a:r>
                        <a:rPr lang="fr-FR" sz="900" b="1" dirty="0"/>
                        <a:t>Protéger les données personnelles et la vie privée</a:t>
                      </a:r>
                      <a:endParaRPr sz="900" b="1"/>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1000" dirty="0"/>
                        <a:t>4,3-</a:t>
                      </a:r>
                      <a:endParaRPr sz="1000"/>
                    </a:p>
                    <a:p>
                      <a:pPr marL="0" lvl="0" indent="0" algn="ctr" rtl="0">
                        <a:lnSpc>
                          <a:spcPct val="115000"/>
                        </a:lnSpc>
                        <a:spcBef>
                          <a:spcPts val="0"/>
                        </a:spcBef>
                        <a:spcAft>
                          <a:spcPts val="0"/>
                        </a:spcAft>
                        <a:buNone/>
                      </a:pPr>
                      <a:r>
                        <a:rPr lang="fr-FR" sz="1000" dirty="0"/>
                        <a:t>Protéger la santé, le bien-être et l’environnement</a:t>
                      </a:r>
                      <a:endParaRPr sz="1000"/>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900" b="1" dirty="0"/>
                        <a:t>5,1-</a:t>
                      </a:r>
                      <a:endParaRPr sz="900" b="1"/>
                    </a:p>
                    <a:p>
                      <a:pPr marL="0" lvl="0" indent="0" algn="ctr" rtl="0">
                        <a:lnSpc>
                          <a:spcPct val="115000"/>
                        </a:lnSpc>
                        <a:spcBef>
                          <a:spcPts val="0"/>
                        </a:spcBef>
                        <a:spcAft>
                          <a:spcPts val="0"/>
                        </a:spcAft>
                        <a:buNone/>
                      </a:pPr>
                      <a:r>
                        <a:rPr lang="fr-FR" sz="900" b="1" dirty="0"/>
                        <a:t>Résoudre des problèmes techniques</a:t>
                      </a:r>
                      <a:endParaRPr sz="900" b="1"/>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solidFill>
                      <a:srgbClr val="FFFFFF"/>
                    </a:solidFill>
                  </a:tcPr>
                </a:tc>
                <a:tc>
                  <a:txBody>
                    <a:bodyPr/>
                    <a:lstStyle/>
                    <a:p>
                      <a:pPr marL="0" lvl="0" indent="0" algn="ctr" rtl="0">
                        <a:lnSpc>
                          <a:spcPct val="115000"/>
                        </a:lnSpc>
                        <a:spcBef>
                          <a:spcPts val="0"/>
                        </a:spcBef>
                        <a:spcAft>
                          <a:spcPts val="0"/>
                        </a:spcAft>
                        <a:buNone/>
                      </a:pPr>
                      <a:r>
                        <a:rPr lang="fr-FR" sz="900" b="1" dirty="0"/>
                        <a:t>5,2-</a:t>
                      </a:r>
                      <a:endParaRPr sz="900" b="1"/>
                    </a:p>
                    <a:p>
                      <a:pPr marL="0" lvl="0" indent="0" algn="ctr" rtl="0">
                        <a:lnSpc>
                          <a:spcPct val="115000"/>
                        </a:lnSpc>
                        <a:spcBef>
                          <a:spcPts val="0"/>
                        </a:spcBef>
                        <a:spcAft>
                          <a:spcPts val="0"/>
                        </a:spcAft>
                        <a:buNone/>
                      </a:pPr>
                      <a:r>
                        <a:rPr lang="fr-FR" sz="900" b="1" dirty="0"/>
                        <a:t>Évoluer dans un environnement numérique</a:t>
                      </a:r>
                      <a:endParaRPr sz="900" b="1"/>
                    </a:p>
                  </a:txBody>
                  <a:tcPr marL="28575" marR="28575" marT="19050" marB="19050">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596475">
                <a:tc>
                  <a:txBody>
                    <a:bodyPr/>
                    <a:lstStyle/>
                    <a:p>
                      <a:pPr marL="0" lvl="0" indent="0" algn="ctr" rtl="0">
                        <a:lnSpc>
                          <a:spcPct val="115000"/>
                        </a:lnSpc>
                        <a:spcBef>
                          <a:spcPts val="0"/>
                        </a:spcBef>
                        <a:spcAft>
                          <a:spcPts val="0"/>
                        </a:spcAft>
                        <a:buNone/>
                      </a:pPr>
                      <a:r>
                        <a:rPr lang="fr-FR" sz="1000" dirty="0" smtClean="0">
                          <a:solidFill>
                            <a:srgbClr val="9900FF"/>
                          </a:solidFill>
                          <a:hlinkClick r:id="rId3"/>
                        </a:rPr>
                        <a:t>Séance 1</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497075">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Arial"/>
                        <a:buNone/>
                        <a:tabLst/>
                        <a:defRPr/>
                      </a:pPr>
                      <a:r>
                        <a:rPr lang="fr-FR" sz="1000" dirty="0" smtClean="0">
                          <a:solidFill>
                            <a:srgbClr val="9900FF"/>
                          </a:solidFill>
                          <a:hlinkClick r:id="rId4"/>
                        </a:rPr>
                        <a:t>Séance 2</a:t>
                      </a:r>
                      <a:endParaRPr lang="fr-FR" sz="1000" dirty="0" smtClean="0">
                        <a:solidFill>
                          <a:srgbClr val="9900FF"/>
                        </a:solidFill>
                      </a:endParaRPr>
                    </a:p>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596475">
                <a:tc>
                  <a:txBody>
                    <a:bodyPr/>
                    <a:lstStyle/>
                    <a:p>
                      <a:pPr marL="0" marR="0" lvl="0" indent="0" algn="ctr" defTabSz="914400" rtl="0" eaLnBrk="1" fontAlgn="auto" latinLnBrk="0" hangingPunct="1">
                        <a:lnSpc>
                          <a:spcPct val="115000"/>
                        </a:lnSpc>
                        <a:spcBef>
                          <a:spcPts val="0"/>
                        </a:spcBef>
                        <a:spcAft>
                          <a:spcPts val="0"/>
                        </a:spcAft>
                        <a:buClr>
                          <a:srgbClr val="000000"/>
                        </a:buClr>
                        <a:buSzTx/>
                        <a:buFont typeface="Arial"/>
                        <a:buNone/>
                        <a:tabLst/>
                        <a:defRPr/>
                      </a:pPr>
                      <a:r>
                        <a:rPr lang="fr-FR" sz="1000" dirty="0" smtClean="0">
                          <a:solidFill>
                            <a:srgbClr val="9900FF"/>
                          </a:solidFill>
                          <a:hlinkClick r:id="rId5"/>
                        </a:rPr>
                        <a:t>Séance 3</a:t>
                      </a:r>
                      <a:endParaRPr lang="fr-FR" sz="1000" dirty="0" smtClean="0">
                        <a:solidFill>
                          <a:srgbClr val="9900FF"/>
                        </a:solidFill>
                      </a:endParaRPr>
                    </a:p>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lgn="ctr">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r h="596475">
                <a:tc>
                  <a:txBody>
                    <a:bodyPr/>
                    <a:lstStyle/>
                    <a:p>
                      <a:pPr marL="0" lvl="0" indent="0" algn="ctr" rtl="0">
                        <a:lnSpc>
                          <a:spcPct val="115000"/>
                        </a:lnSpc>
                        <a:spcBef>
                          <a:spcPts val="0"/>
                        </a:spcBef>
                        <a:spcAft>
                          <a:spcPts val="0"/>
                        </a:spcAft>
                        <a:buNone/>
                      </a:pPr>
                      <a:r>
                        <a:rPr lang="fr-FR" sz="1000" dirty="0" smtClean="0">
                          <a:solidFill>
                            <a:srgbClr val="9900FF"/>
                          </a:solidFill>
                          <a:hlinkClick r:id="rId6"/>
                        </a:rPr>
                        <a:t>Enigmes du jeu</a:t>
                      </a: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lgn="ctr">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lgn="ctr">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endParaRPr sz="1000">
                        <a:solidFill>
                          <a:srgbClr val="9900FF"/>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c>
                  <a:txBody>
                    <a:bodyPr/>
                    <a:lstStyle/>
                    <a:p>
                      <a:pPr marL="0" lvl="0" indent="0" algn="ctr" rtl="0">
                        <a:lnSpc>
                          <a:spcPct val="115000"/>
                        </a:lnSpc>
                        <a:spcBef>
                          <a:spcPts val="0"/>
                        </a:spcBef>
                        <a:spcAft>
                          <a:spcPts val="0"/>
                        </a:spcAft>
                        <a:buNone/>
                      </a:pPr>
                      <a:r>
                        <a:rPr lang="fr-FR" sz="1000" b="1" dirty="0" smtClean="0">
                          <a:solidFill>
                            <a:schemeClr val="tx1"/>
                          </a:solidFill>
                        </a:rPr>
                        <a:t>X</a:t>
                      </a:r>
                      <a:endParaRPr sz="1000" b="1">
                        <a:solidFill>
                          <a:schemeClr val="tx1"/>
                        </a:solidFill>
                      </a:endParaRPr>
                    </a:p>
                  </a:txBody>
                  <a:tcPr marL="28575" marR="28575" marT="19050" marB="19050" anchor="ctr">
                    <a:lnL w="9525" cap="flat" cmpd="sng">
                      <a:solidFill>
                        <a:srgbClr val="CCCCCC"/>
                      </a:solidFill>
                      <a:prstDash val="solid"/>
                      <a:round/>
                      <a:headEnd type="none" w="sm" len="sm"/>
                      <a:tailEnd type="none" w="sm" len="sm"/>
                    </a:lnL>
                    <a:lnR w="9525" cap="flat" cmpd="sng">
                      <a:solidFill>
                        <a:srgbClr val="CCCCCC"/>
                      </a:solidFill>
                      <a:prstDash val="solid"/>
                      <a:round/>
                      <a:headEnd type="none" w="sm" len="sm"/>
                      <a:tailEnd type="none" w="sm" len="sm"/>
                    </a:lnR>
                    <a:lnT w="9525" cap="flat" cmpd="sng">
                      <a:solidFill>
                        <a:srgbClr val="CCCCCC"/>
                      </a:solidFill>
                      <a:prstDash val="solid"/>
                      <a:round/>
                      <a:headEnd type="none" w="sm" len="sm"/>
                      <a:tailEnd type="none" w="sm" len="sm"/>
                    </a:lnT>
                    <a:lnB w="9525" cap="flat" cmpd="sng">
                      <a:solidFill>
                        <a:srgbClr val="CCCCCC"/>
                      </a:solidFill>
                      <a:prstDash val="solid"/>
                      <a:round/>
                      <a:headEnd type="none" w="sm" len="sm"/>
                      <a:tailEnd type="none" w="sm" len="sm"/>
                    </a:lnB>
                  </a:tcPr>
                </a:tc>
              </a:tr>
            </a:tbl>
          </a:graphicData>
        </a:graphic>
      </p:graphicFrame>
      <p:pic>
        <p:nvPicPr>
          <p:cNvPr id="7" name="Image 6" descr="Fichier:Académie de Nice.svg — Wikipédia"/>
          <p:cNvPicPr/>
          <p:nvPr/>
        </p:nvPicPr>
        <p:blipFill>
          <a:blip r:embed="rId7" cstate="print"/>
          <a:srcRect/>
          <a:stretch>
            <a:fillRect/>
          </a:stretch>
        </p:blipFill>
        <p:spPr bwMode="auto">
          <a:xfrm>
            <a:off x="592455" y="259080"/>
            <a:ext cx="1525905" cy="116586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6"/>
        <p:cNvGrpSpPr/>
        <p:nvPr/>
      </p:nvGrpSpPr>
      <p:grpSpPr>
        <a:xfrm>
          <a:off x="0" y="0"/>
          <a:ext cx="0" cy="0"/>
          <a:chOff x="0" y="0"/>
          <a:chExt cx="0" cy="0"/>
        </a:xfrm>
      </p:grpSpPr>
      <p:sp>
        <p:nvSpPr>
          <p:cNvPr id="107" name="Google Shape;107;p18"/>
          <p:cNvSpPr/>
          <p:nvPr/>
        </p:nvSpPr>
        <p:spPr>
          <a:xfrm>
            <a:off x="647275" y="1572900"/>
            <a:ext cx="10914600" cy="4875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dirty="0">
                <a:solidFill>
                  <a:srgbClr val="294669"/>
                </a:solidFill>
              </a:rPr>
              <a:t>Productions académiques</a:t>
            </a:r>
            <a:endParaRPr sz="2000">
              <a:solidFill>
                <a:srgbClr val="294669"/>
              </a:solidFill>
              <a:latin typeface="Arial"/>
              <a:ea typeface="Arial"/>
              <a:cs typeface="Arial"/>
              <a:sym typeface="Arial"/>
            </a:endParaRPr>
          </a:p>
          <a:p>
            <a:pPr marL="0" lvl="0" indent="0" algn="just" rtl="0">
              <a:spcBef>
                <a:spcPts val="0"/>
              </a:spcBef>
              <a:spcAft>
                <a:spcPts val="0"/>
              </a:spcAft>
              <a:buNone/>
            </a:pPr>
            <a:endParaRPr sz="1800">
              <a:solidFill>
                <a:schemeClr val="dk1"/>
              </a:solidFill>
            </a:endParaRPr>
          </a:p>
          <a:p>
            <a:pPr marL="0" lvl="0" indent="0" algn="just" rtl="0">
              <a:spcBef>
                <a:spcPts val="0"/>
              </a:spcBef>
              <a:spcAft>
                <a:spcPts val="0"/>
              </a:spcAft>
              <a:buNone/>
            </a:pPr>
            <a:endParaRPr sz="16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108" name="Google Shape;108;p18"/>
          <p:cNvSpPr/>
          <p:nvPr/>
        </p:nvSpPr>
        <p:spPr>
          <a:xfrm>
            <a:off x="3511225" y="6445914"/>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 name="Google Shape;110;p18"/>
          <p:cNvSpPr txBox="1"/>
          <p:nvPr/>
        </p:nvSpPr>
        <p:spPr>
          <a:xfrm>
            <a:off x="2536135" y="241380"/>
            <a:ext cx="9048600" cy="1247700"/>
          </a:xfrm>
          <a:prstGeom prst="rect">
            <a:avLst/>
          </a:prstGeom>
          <a:noFill/>
          <a:ln>
            <a:noFill/>
          </a:ln>
        </p:spPr>
        <p:txBody>
          <a:bodyPr spcFirstLastPara="1" wrap="square" lIns="91425" tIns="45700" rIns="91425" bIns="45700" anchor="t" anchorCtr="0">
            <a:noAutofit/>
          </a:bodyPr>
          <a:lstStyle/>
          <a:p>
            <a:pPr lvl="0"/>
            <a:r>
              <a:rPr lang="fr-FR" sz="2000" b="1" dirty="0" smtClean="0">
                <a:solidFill>
                  <a:srgbClr val="294669"/>
                </a:solidFill>
              </a:rPr>
              <a:t>Sensibiliser tous les élèves de lycées professionnels à la Cybersécurité en utilisant le programme National "PHARE" pour se préserver du cyberharcèlement scolaire. Le référentiel du BAC PRO CIEL sera sollicité pour ce chef d'œuvre.</a:t>
            </a:r>
            <a:endParaRPr sz="2000" b="1" i="0" u="none" strike="noStrike" cap="none">
              <a:solidFill>
                <a:srgbClr val="294669"/>
              </a:solidFill>
            </a:endParaRPr>
          </a:p>
        </p:txBody>
      </p:sp>
      <p:sp>
        <p:nvSpPr>
          <p:cNvPr id="111" name="Google Shape;111;p18"/>
          <p:cNvSpPr txBox="1"/>
          <p:nvPr/>
        </p:nvSpPr>
        <p:spPr>
          <a:xfrm>
            <a:off x="630000" y="1872105"/>
            <a:ext cx="5386500" cy="2264465"/>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Le numérique dans les enseignements STI : </a:t>
            </a:r>
            <a:endParaRPr lang="fr-FR" sz="1600" b="1" dirty="0" smtClean="0">
              <a:solidFill>
                <a:schemeClr val="tx1"/>
              </a:solidFill>
              <a:highlight>
                <a:srgbClr val="FFFFFF"/>
              </a:highlight>
            </a:endParaRPr>
          </a:p>
          <a:p>
            <a:pPr lvl="0" algn="just"/>
            <a:r>
              <a:rPr lang="fr-FR" sz="1600" b="1" dirty="0" smtClean="0">
                <a:solidFill>
                  <a:schemeClr val="tx1"/>
                </a:solidFill>
                <a:highlight>
                  <a:srgbClr val="FFFFFF"/>
                </a:highlight>
              </a:rPr>
              <a:t>Les ressources du projet avec la carte mentale de </a:t>
            </a:r>
            <a:r>
              <a:rPr lang="fr-FR" sz="1600" b="1" dirty="0" smtClean="0">
                <a:solidFill>
                  <a:schemeClr val="tx1"/>
                </a:solidFill>
                <a:highlight>
                  <a:srgbClr val="FFFFFF"/>
                </a:highlight>
              </a:rPr>
              <a:t>recherche, </a:t>
            </a:r>
            <a:r>
              <a:rPr lang="fr-FR" sz="1600" b="1" dirty="0" smtClean="0">
                <a:solidFill>
                  <a:schemeClr val="tx1"/>
                </a:solidFill>
                <a:highlight>
                  <a:srgbClr val="FFFFFF"/>
                </a:highlight>
              </a:rPr>
              <a:t>les séances produites, les cartes à jouer, le livret pédagogique, la présentation aux élèves, </a:t>
            </a:r>
            <a:r>
              <a:rPr lang="fr-FR" sz="1600" b="1" dirty="0" smtClean="0">
                <a:solidFill>
                  <a:schemeClr val="tx1"/>
                </a:solidFill>
                <a:highlight>
                  <a:srgbClr val="FFFFFF"/>
                </a:highlight>
              </a:rPr>
              <a:t>l’arborescence des énigmes et l’interface du jeu sont disponibles sur cette plateforme :</a:t>
            </a:r>
          </a:p>
          <a:p>
            <a:pPr lvl="0" algn="just"/>
            <a:endParaRPr lang="fr-FR" sz="1600" b="1" dirty="0" smtClean="0">
              <a:solidFill>
                <a:schemeClr val="tx1"/>
              </a:solidFill>
              <a:highlight>
                <a:srgbClr val="FFFFFF"/>
              </a:highlight>
            </a:endParaRPr>
          </a:p>
          <a:p>
            <a:pPr lvl="0" algn="just"/>
            <a:r>
              <a:rPr lang="fr-FR" sz="1600" b="1" u="sng" dirty="0" smtClean="0">
                <a:solidFill>
                  <a:srgbClr val="9966FF"/>
                </a:solidFill>
                <a:highlight>
                  <a:srgbClr val="FFFFFF"/>
                </a:highlight>
              </a:rPr>
              <a:t>Site </a:t>
            </a:r>
            <a:r>
              <a:rPr lang="fr-FR" sz="1600" b="1" u="sng" dirty="0" smtClean="0">
                <a:solidFill>
                  <a:srgbClr val="9966FF"/>
                </a:solidFill>
                <a:highlight>
                  <a:srgbClr val="FFFFFF"/>
                </a:highlight>
              </a:rPr>
              <a:t>pédagogique académique Moodle :</a:t>
            </a:r>
            <a:endParaRPr sz="1600" b="1" u="sng">
              <a:solidFill>
                <a:srgbClr val="9966FF"/>
              </a:solidFill>
              <a:highlight>
                <a:schemeClr val="lt1"/>
              </a:highlight>
            </a:endParaRPr>
          </a:p>
          <a:p>
            <a:pPr lvl="0">
              <a:buClr>
                <a:schemeClr val="dk1"/>
              </a:buClr>
            </a:pPr>
            <a:r>
              <a:rPr lang="fr-FR" sz="1200" dirty="0" smtClean="0">
                <a:solidFill>
                  <a:srgbClr val="4A86E8"/>
                </a:solidFill>
                <a:hlinkClick r:id="rId3"/>
              </a:rPr>
              <a:t>https://espace-commun.ac-nice.fr/course/view.php?id=815</a:t>
            </a:r>
            <a:endParaRPr lang="fr-FR" sz="1200" dirty="0" smtClean="0">
              <a:solidFill>
                <a:srgbClr val="4A86E8"/>
              </a:solidFill>
            </a:endParaRPr>
          </a:p>
          <a:p>
            <a:pPr lvl="0">
              <a:buClr>
                <a:schemeClr val="dk1"/>
              </a:buClr>
            </a:pPr>
            <a:endParaRPr sz="1200" i="1">
              <a:solidFill>
                <a:srgbClr val="4A86E8"/>
              </a:solidFill>
            </a:endParaRPr>
          </a:p>
        </p:txBody>
      </p:sp>
      <p:sp>
        <p:nvSpPr>
          <p:cNvPr id="112" name="Google Shape;112;p18"/>
          <p:cNvSpPr txBox="1"/>
          <p:nvPr/>
        </p:nvSpPr>
        <p:spPr>
          <a:xfrm>
            <a:off x="6207840" y="1578191"/>
            <a:ext cx="5386500" cy="2288415"/>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La présentation vidéo du projet mettant en vedette un partenariat avec le collège Vauquelin de Toulouse, montre la problématique de notre TraAM :</a:t>
            </a:r>
          </a:p>
          <a:p>
            <a:pPr lvl="0" algn="just"/>
            <a:endParaRPr lang="fr-FR" sz="1600" dirty="0" smtClean="0">
              <a:solidFill>
                <a:schemeClr val="tx1"/>
              </a:solidFill>
              <a:highlight>
                <a:srgbClr val="FFFFFF"/>
              </a:highlight>
            </a:endParaRPr>
          </a:p>
          <a:p>
            <a:pPr lvl="0" algn="just"/>
            <a:r>
              <a:rPr lang="fr-FR" sz="1600" b="1" u="sng" dirty="0" smtClean="0">
                <a:solidFill>
                  <a:srgbClr val="9966FF"/>
                </a:solidFill>
                <a:highlight>
                  <a:srgbClr val="FFFFFF"/>
                </a:highlight>
              </a:rPr>
              <a:t>Vidéo teaser du projet :</a:t>
            </a:r>
          </a:p>
          <a:p>
            <a:pPr lvl="0" algn="just"/>
            <a:r>
              <a:rPr lang="fr-FR" sz="1200" dirty="0" smtClean="0">
                <a:solidFill>
                  <a:srgbClr val="333333"/>
                </a:solidFill>
                <a:hlinkClick r:id="rId4"/>
              </a:rPr>
              <a:t>https://podeduc.apps.education.fr/video/44456-storyboard-presentation-du-traam-sti-2023-2024-avec-consignesmp4/6475bd2af63031876659a78e4dd942e8d8581e968ac769489da63deaab2bbc83/</a:t>
            </a:r>
            <a:endParaRPr lang="fr-FR" sz="1200" dirty="0" smtClean="0">
              <a:solidFill>
                <a:srgbClr val="333333"/>
              </a:solidFill>
            </a:endParaRPr>
          </a:p>
          <a:p>
            <a:pPr lvl="0" algn="just"/>
            <a:endParaRPr sz="1600">
              <a:solidFill>
                <a:srgbClr val="333333"/>
              </a:solidFill>
            </a:endParaRPr>
          </a:p>
        </p:txBody>
      </p:sp>
      <p:sp>
        <p:nvSpPr>
          <p:cNvPr id="113" name="Google Shape;113;p18"/>
          <p:cNvSpPr txBox="1"/>
          <p:nvPr/>
        </p:nvSpPr>
        <p:spPr>
          <a:xfrm>
            <a:off x="629999" y="4213516"/>
            <a:ext cx="5474709" cy="235819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Durant le parcours de création avec nos élèves, nous avons filmé la recherche des énigmes par le groupe de travail impliqué en 2</a:t>
            </a:r>
            <a:r>
              <a:rPr lang="fr-FR" sz="1600" b="1" baseline="30000" dirty="0" smtClean="0">
                <a:solidFill>
                  <a:schemeClr val="tx1"/>
                </a:solidFill>
                <a:highlight>
                  <a:srgbClr val="FFFFFF"/>
                </a:highlight>
              </a:rPr>
              <a:t>nd</a:t>
            </a:r>
            <a:r>
              <a:rPr lang="fr-FR" sz="1600" b="1" dirty="0" smtClean="0">
                <a:solidFill>
                  <a:schemeClr val="tx1"/>
                </a:solidFill>
                <a:highlight>
                  <a:srgbClr val="FFFFFF"/>
                </a:highlight>
              </a:rPr>
              <a:t> MTNE CIEL. Les questions et les créations en équipe sont visibles sur cette vidéo :</a:t>
            </a:r>
          </a:p>
          <a:p>
            <a:pPr lvl="0" algn="just"/>
            <a:endParaRPr lang="fr-FR" sz="1600" b="1" u="sng" dirty="0" smtClean="0">
              <a:solidFill>
                <a:srgbClr val="9966FF"/>
              </a:solidFill>
              <a:highlight>
                <a:srgbClr val="FFFFFF"/>
              </a:highlight>
            </a:endParaRPr>
          </a:p>
          <a:p>
            <a:pPr algn="just"/>
            <a:r>
              <a:rPr lang="fr-FR" sz="1600" b="1" u="sng" dirty="0" smtClean="0">
                <a:solidFill>
                  <a:srgbClr val="9966FF"/>
                </a:solidFill>
                <a:highlight>
                  <a:srgbClr val="FFFFFF"/>
                </a:highlight>
              </a:rPr>
              <a:t>Vidéo des énigmes élèves :</a:t>
            </a:r>
          </a:p>
          <a:p>
            <a:pPr algn="just"/>
            <a:r>
              <a:rPr lang="fr-FR" sz="1050" dirty="0" smtClean="0">
                <a:solidFill>
                  <a:srgbClr val="9966FF"/>
                </a:solidFill>
                <a:highlight>
                  <a:srgbClr val="FFFFFF"/>
                </a:highlight>
                <a:hlinkClick r:id="rId5"/>
              </a:rPr>
              <a:t>https://podeduc.apps.education.fr/video/48213-storyboard-traam-sti-2023-2025-v2canevasmp4/08cb770d8989d63e24f765a47ff6e730f7a9ba9d8505200f0de6f0be844d890c/</a:t>
            </a:r>
            <a:endParaRPr lang="fr-FR" sz="1050" dirty="0" smtClean="0">
              <a:solidFill>
                <a:srgbClr val="9966FF"/>
              </a:solidFill>
              <a:highlight>
                <a:srgbClr val="FFFFFF"/>
              </a:highlight>
            </a:endParaRPr>
          </a:p>
          <a:p>
            <a:pPr algn="just"/>
            <a:endParaRPr lang="fr-FR" sz="1050" b="1" u="sng" dirty="0" smtClean="0">
              <a:solidFill>
                <a:srgbClr val="9966FF"/>
              </a:solidFill>
              <a:highlight>
                <a:srgbClr val="FFFFFF"/>
              </a:highlight>
            </a:endParaRPr>
          </a:p>
          <a:p>
            <a:pPr lvl="0" algn="just"/>
            <a:endParaRPr lang="fr-FR" sz="1600" dirty="0" smtClean="0">
              <a:solidFill>
                <a:schemeClr val="tx1"/>
              </a:solidFill>
              <a:highlight>
                <a:srgbClr val="FFFFFF"/>
              </a:highlight>
            </a:endParaRPr>
          </a:p>
          <a:p>
            <a:pPr lvl="0" algn="just"/>
            <a:endParaRPr lang="fr-FR" sz="1600" dirty="0" smtClean="0">
              <a:solidFill>
                <a:schemeClr val="tx1"/>
              </a:solidFill>
              <a:highlight>
                <a:srgbClr val="FFFFFF"/>
              </a:highlight>
            </a:endParaRPr>
          </a:p>
          <a:p>
            <a:pPr marL="0" lvl="0" indent="0" algn="just" rtl="0">
              <a:spcBef>
                <a:spcPts val="0"/>
              </a:spcBef>
              <a:spcAft>
                <a:spcPts val="0"/>
              </a:spcAft>
              <a:buNone/>
            </a:pPr>
            <a:endParaRPr sz="1600">
              <a:solidFill>
                <a:srgbClr val="333333"/>
              </a:solidFill>
            </a:endParaRPr>
          </a:p>
        </p:txBody>
      </p:sp>
      <p:sp>
        <p:nvSpPr>
          <p:cNvPr id="114" name="Google Shape;114;p18"/>
          <p:cNvSpPr txBox="1"/>
          <p:nvPr/>
        </p:nvSpPr>
        <p:spPr>
          <a:xfrm>
            <a:off x="6192600" y="3937019"/>
            <a:ext cx="5386500" cy="251821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La modélisation du jeu sérieux, prend forme sur une interface dédiée à recueillir les productions qui sont synthétisées grâce à une arborescence descendante avec les cartes à jouer, préparant ainsi le déroulé du jeu jalonné par les énigmes.</a:t>
            </a:r>
          </a:p>
          <a:p>
            <a:pPr lvl="0" algn="just"/>
            <a:endParaRPr lang="fr-FR" sz="1600" b="1" u="sng" dirty="0" smtClean="0">
              <a:solidFill>
                <a:schemeClr val="tx1"/>
              </a:solidFill>
              <a:highlight>
                <a:srgbClr val="FFFFFF"/>
              </a:highlight>
            </a:endParaRPr>
          </a:p>
          <a:p>
            <a:pPr lvl="0" algn="just"/>
            <a:r>
              <a:rPr lang="fr-FR" sz="1600" b="1" u="sng" dirty="0" smtClean="0">
                <a:solidFill>
                  <a:srgbClr val="9966FF"/>
                </a:solidFill>
                <a:highlight>
                  <a:srgbClr val="FFFFFF"/>
                </a:highlight>
              </a:rPr>
              <a:t>Lien </a:t>
            </a:r>
            <a:r>
              <a:rPr lang="fr-FR" sz="1600" b="1" u="sng" dirty="0" smtClean="0">
                <a:solidFill>
                  <a:srgbClr val="9966FF"/>
                </a:solidFill>
                <a:highlight>
                  <a:srgbClr val="FFFFFF"/>
                </a:highlight>
              </a:rPr>
              <a:t>du serious game :</a:t>
            </a:r>
          </a:p>
          <a:p>
            <a:pPr lvl="0" algn="just"/>
            <a:r>
              <a:rPr lang="fr-FR" sz="1200" dirty="0" smtClean="0">
                <a:solidFill>
                  <a:schemeClr val="tx1"/>
                </a:solidFill>
                <a:highlight>
                  <a:srgbClr val="FFFFFF"/>
                </a:highlight>
                <a:hlinkClick r:id="rId6"/>
              </a:rPr>
              <a:t>https://app.escapecards.fr/intro.php?prive=J-IE6vhElTt5XIqWts9zbiXTfkjq3xu7&amp;mdpJ</a:t>
            </a:r>
            <a:r>
              <a:rPr lang="fr-FR" sz="1200" dirty="0" smtClean="0">
                <a:solidFill>
                  <a:schemeClr val="tx1"/>
                </a:solidFill>
                <a:highlight>
                  <a:srgbClr val="FFFFFF"/>
                </a:highlight>
              </a:rPr>
              <a:t>=</a:t>
            </a:r>
          </a:p>
          <a:p>
            <a:pPr lvl="0" algn="just"/>
            <a:endParaRPr lang="fr-FR" sz="1600" dirty="0" smtClean="0">
              <a:solidFill>
                <a:schemeClr val="tx1"/>
              </a:solidFill>
              <a:highlight>
                <a:srgbClr val="FFFFFF"/>
              </a:highlight>
            </a:endParaRPr>
          </a:p>
          <a:p>
            <a:pPr marL="0" lvl="0" indent="0" algn="l" rtl="0">
              <a:spcBef>
                <a:spcPts val="0"/>
              </a:spcBef>
              <a:spcAft>
                <a:spcPts val="0"/>
              </a:spcAft>
              <a:buClr>
                <a:schemeClr val="dk1"/>
              </a:buClr>
              <a:buSzPts val="1100"/>
              <a:buFont typeface="Arial"/>
              <a:buNone/>
            </a:pPr>
            <a:endParaRPr sz="1300">
              <a:solidFill>
                <a:srgbClr val="9900FF"/>
              </a:solidFill>
            </a:endParaRPr>
          </a:p>
          <a:p>
            <a:pPr marL="0" lvl="0" indent="0" algn="just" rtl="0">
              <a:spcBef>
                <a:spcPts val="0"/>
              </a:spcBef>
              <a:spcAft>
                <a:spcPts val="0"/>
              </a:spcAft>
              <a:buNone/>
            </a:pPr>
            <a:endParaRPr sz="1600">
              <a:solidFill>
                <a:srgbClr val="333333"/>
              </a:solidFill>
            </a:endParaRPr>
          </a:p>
        </p:txBody>
      </p:sp>
      <p:pic>
        <p:nvPicPr>
          <p:cNvPr id="10" name="Image 9" descr="Fichier:Académie de Nice.svg — Wikipédia"/>
          <p:cNvPicPr/>
          <p:nvPr/>
        </p:nvPicPr>
        <p:blipFill>
          <a:blip r:embed="rId7" cstate="print"/>
          <a:srcRect/>
          <a:stretch>
            <a:fillRect/>
          </a:stretch>
        </p:blipFill>
        <p:spPr bwMode="auto">
          <a:xfrm>
            <a:off x="592455" y="259080"/>
            <a:ext cx="1525905" cy="116586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8"/>
          <p:cNvSpPr/>
          <p:nvPr/>
        </p:nvSpPr>
        <p:spPr>
          <a:xfrm>
            <a:off x="647275" y="1572900"/>
            <a:ext cx="10914600" cy="4875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fr-FR" sz="2000" b="1" dirty="0">
                <a:solidFill>
                  <a:srgbClr val="294669"/>
                </a:solidFill>
              </a:rPr>
              <a:t>Productions académiques</a:t>
            </a:r>
            <a:endParaRPr sz="2000">
              <a:solidFill>
                <a:srgbClr val="294669"/>
              </a:solidFill>
              <a:latin typeface="Arial"/>
              <a:ea typeface="Arial"/>
              <a:cs typeface="Arial"/>
              <a:sym typeface="Arial"/>
            </a:endParaRPr>
          </a:p>
          <a:p>
            <a:pPr marL="0" lvl="0" indent="0" algn="just" rtl="0">
              <a:spcBef>
                <a:spcPts val="0"/>
              </a:spcBef>
              <a:spcAft>
                <a:spcPts val="0"/>
              </a:spcAft>
              <a:buNone/>
            </a:pPr>
            <a:endParaRPr sz="1800">
              <a:solidFill>
                <a:schemeClr val="dk1"/>
              </a:solidFill>
            </a:endParaRPr>
          </a:p>
          <a:p>
            <a:pPr marL="0" lvl="0" indent="0" algn="just" rtl="0">
              <a:spcBef>
                <a:spcPts val="0"/>
              </a:spcBef>
              <a:spcAft>
                <a:spcPts val="0"/>
              </a:spcAft>
              <a:buNone/>
            </a:pPr>
            <a:endParaRPr sz="16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108" name="Google Shape;108;p18"/>
          <p:cNvSpPr/>
          <p:nvPr/>
        </p:nvSpPr>
        <p:spPr>
          <a:xfrm>
            <a:off x="3511225" y="6463332"/>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10" name="Google Shape;110;p18"/>
          <p:cNvSpPr txBox="1"/>
          <p:nvPr/>
        </p:nvSpPr>
        <p:spPr>
          <a:xfrm>
            <a:off x="2536135" y="241380"/>
            <a:ext cx="9048600" cy="1247700"/>
          </a:xfrm>
          <a:prstGeom prst="rect">
            <a:avLst/>
          </a:prstGeom>
          <a:noFill/>
          <a:ln>
            <a:noFill/>
          </a:ln>
        </p:spPr>
        <p:txBody>
          <a:bodyPr spcFirstLastPara="1" wrap="square" lIns="91425" tIns="45700" rIns="91425" bIns="45700" anchor="t" anchorCtr="0">
            <a:noAutofit/>
          </a:bodyPr>
          <a:lstStyle/>
          <a:p>
            <a:pPr lvl="0"/>
            <a:r>
              <a:rPr lang="fr-FR" sz="2000" b="1" dirty="0" smtClean="0">
                <a:solidFill>
                  <a:srgbClr val="294669"/>
                </a:solidFill>
              </a:rPr>
              <a:t>Sensibiliser tous les élèves de lycées professionnels à la Cybersécurité en utilisant le programme National "PHARE" pour se préserver du cyberharcèlement scolaire. Le référentiel du BAC PRO CIEL sera sollicité pour ce chef d'œuvre.</a:t>
            </a:r>
            <a:endParaRPr sz="2000" b="1" i="0" u="none" strike="noStrike" cap="none">
              <a:solidFill>
                <a:srgbClr val="294669"/>
              </a:solidFill>
            </a:endParaRPr>
          </a:p>
        </p:txBody>
      </p:sp>
      <p:sp>
        <p:nvSpPr>
          <p:cNvPr id="113" name="Google Shape;113;p18"/>
          <p:cNvSpPr txBox="1"/>
          <p:nvPr/>
        </p:nvSpPr>
        <p:spPr>
          <a:xfrm>
            <a:off x="637620" y="4172150"/>
            <a:ext cx="5386500" cy="236581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Lien direct vers </a:t>
            </a:r>
            <a:r>
              <a:rPr lang="fr-FR" sz="1600" b="1" dirty="0" smtClean="0">
                <a:solidFill>
                  <a:schemeClr val="tx1"/>
                </a:solidFill>
                <a:highlight>
                  <a:srgbClr val="FFFFFF"/>
                </a:highlight>
              </a:rPr>
              <a:t>les 41 cartes du jeu. Il s’agira de les imprimer selon les directives du livret pédagogique.</a:t>
            </a:r>
          </a:p>
          <a:p>
            <a:pPr lvl="0" algn="just"/>
            <a:endParaRPr lang="fr-FR" sz="1600" b="1" dirty="0" smtClean="0">
              <a:solidFill>
                <a:schemeClr val="tx1"/>
              </a:solidFill>
              <a:highlight>
                <a:srgbClr val="FFFFFF"/>
              </a:highlight>
            </a:endParaRPr>
          </a:p>
          <a:p>
            <a:pPr algn="just"/>
            <a:r>
              <a:rPr lang="fr-FR" sz="1600" b="1" u="sng" dirty="0" smtClean="0">
                <a:solidFill>
                  <a:srgbClr val="9966FF"/>
                </a:solidFill>
                <a:highlight>
                  <a:srgbClr val="FFFFFF"/>
                </a:highlight>
              </a:rPr>
              <a:t>Les </a:t>
            </a:r>
            <a:r>
              <a:rPr lang="fr-FR" sz="1600" b="1" u="sng" dirty="0" smtClean="0">
                <a:solidFill>
                  <a:srgbClr val="9966FF"/>
                </a:solidFill>
                <a:highlight>
                  <a:srgbClr val="FFFFFF"/>
                </a:highlight>
              </a:rPr>
              <a:t>cartes du jeu :</a:t>
            </a:r>
          </a:p>
          <a:p>
            <a:pPr algn="just"/>
            <a:r>
              <a:rPr lang="fr-FR" sz="1050" dirty="0" smtClean="0">
                <a:solidFill>
                  <a:schemeClr val="tx1"/>
                </a:solidFill>
                <a:highlight>
                  <a:srgbClr val="FFFFFF"/>
                </a:highlight>
                <a:hlinkClick r:id="rId3"/>
              </a:rPr>
              <a:t>https://espace-commun.ac-nice.fr/pluginfile.php/24597/mod_resource/content/13/Cartes%20jeu%20cybersecurite%20vs%20cyberharc%C3%A8lement-Modele-40%20%2840%20carte%20%C3%A0%20jouer%29%20v5.3.pdf</a:t>
            </a:r>
            <a:endParaRPr lang="fr-FR" sz="1050" dirty="0" smtClean="0">
              <a:solidFill>
                <a:schemeClr val="tx1"/>
              </a:solidFill>
              <a:highlight>
                <a:srgbClr val="FFFFFF"/>
              </a:highlight>
            </a:endParaRPr>
          </a:p>
          <a:p>
            <a:pPr algn="just"/>
            <a:endParaRPr lang="fr-FR" sz="1050" dirty="0" smtClean="0">
              <a:solidFill>
                <a:schemeClr val="tx1"/>
              </a:solidFill>
              <a:highlight>
                <a:srgbClr val="FFFFFF"/>
              </a:highlight>
            </a:endParaRPr>
          </a:p>
          <a:p>
            <a:pPr lvl="0" algn="just"/>
            <a:endParaRPr lang="fr-FR" sz="1600" dirty="0" smtClean="0">
              <a:solidFill>
                <a:schemeClr val="tx1"/>
              </a:solidFill>
              <a:highlight>
                <a:srgbClr val="FFFFFF"/>
              </a:highlight>
            </a:endParaRPr>
          </a:p>
          <a:p>
            <a:pPr marL="0" lvl="0" indent="0" algn="just" rtl="0">
              <a:spcBef>
                <a:spcPts val="0"/>
              </a:spcBef>
              <a:spcAft>
                <a:spcPts val="0"/>
              </a:spcAft>
              <a:buNone/>
            </a:pPr>
            <a:endParaRPr sz="1600">
              <a:solidFill>
                <a:srgbClr val="333333"/>
              </a:solidFill>
            </a:endParaRPr>
          </a:p>
        </p:txBody>
      </p:sp>
      <p:sp>
        <p:nvSpPr>
          <p:cNvPr id="12" name="Google Shape;111;p18"/>
          <p:cNvSpPr txBox="1"/>
          <p:nvPr/>
        </p:nvSpPr>
        <p:spPr>
          <a:xfrm>
            <a:off x="630000" y="1896055"/>
            <a:ext cx="5386500" cy="212610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Lien direct vers le livret pédagogique du jeu qui permet une présentation et un suivi pour le professeur qui met en activité le jeu :</a:t>
            </a:r>
          </a:p>
          <a:p>
            <a:pPr lvl="0" algn="just"/>
            <a:endParaRPr lang="fr-FR" sz="1600" dirty="0" smtClean="0">
              <a:solidFill>
                <a:schemeClr val="tx1"/>
              </a:solidFill>
              <a:highlight>
                <a:srgbClr val="FFFFFF"/>
              </a:highlight>
            </a:endParaRPr>
          </a:p>
          <a:p>
            <a:pPr algn="just"/>
            <a:r>
              <a:rPr lang="fr-FR" sz="1600" b="1" u="sng" dirty="0" smtClean="0">
                <a:solidFill>
                  <a:srgbClr val="9966FF"/>
                </a:solidFill>
                <a:highlight>
                  <a:srgbClr val="FFFFFF"/>
                </a:highlight>
              </a:rPr>
              <a:t>Livret pédagogique du jeu:</a:t>
            </a:r>
            <a:endParaRPr lang="fr-FR" sz="1600" b="1" u="sng" dirty="0" smtClean="0">
              <a:solidFill>
                <a:srgbClr val="9966FF"/>
              </a:solidFill>
              <a:highlight>
                <a:schemeClr val="lt1"/>
              </a:highlight>
            </a:endParaRPr>
          </a:p>
          <a:p>
            <a:pPr lvl="0" algn="just"/>
            <a:r>
              <a:rPr lang="fr-FR" sz="1100" dirty="0" smtClean="0">
                <a:solidFill>
                  <a:schemeClr val="tx1"/>
                </a:solidFill>
                <a:highlight>
                  <a:srgbClr val="FFFFFF"/>
                </a:highlight>
                <a:hlinkClick r:id="rId4"/>
              </a:rPr>
              <a:t>https://espace-commun.ac-nice.fr/pluginfile.php/24499/mod_resource/content/17/Livret%20pedagogique-traam%202023-2025%20v3.9.pdf</a:t>
            </a:r>
            <a:endParaRPr lang="fr-FR" sz="1100" dirty="0" smtClean="0">
              <a:solidFill>
                <a:schemeClr val="tx1"/>
              </a:solidFill>
              <a:highlight>
                <a:srgbClr val="FFFFFF"/>
              </a:highlight>
            </a:endParaRPr>
          </a:p>
          <a:p>
            <a:pPr lvl="0">
              <a:buClr>
                <a:schemeClr val="dk1"/>
              </a:buClr>
            </a:pPr>
            <a:endParaRPr sz="1200" i="1">
              <a:solidFill>
                <a:srgbClr val="4A86E8"/>
              </a:solidFill>
            </a:endParaRPr>
          </a:p>
        </p:txBody>
      </p:sp>
      <p:sp>
        <p:nvSpPr>
          <p:cNvPr id="13" name="Google Shape;113;p18"/>
          <p:cNvSpPr txBox="1"/>
          <p:nvPr/>
        </p:nvSpPr>
        <p:spPr>
          <a:xfrm>
            <a:off x="6299280" y="1619450"/>
            <a:ext cx="5386500" cy="244201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Lien direct vers le </a:t>
            </a:r>
            <a:r>
              <a:rPr lang="fr-FR" sz="1600" b="1" dirty="0" smtClean="0">
                <a:solidFill>
                  <a:schemeClr val="tx1"/>
                </a:solidFill>
                <a:highlight>
                  <a:srgbClr val="FFFFFF"/>
                </a:highlight>
              </a:rPr>
              <a:t>diaporama du </a:t>
            </a:r>
            <a:r>
              <a:rPr lang="fr-FR" sz="1600" b="1" dirty="0" smtClean="0">
                <a:solidFill>
                  <a:schemeClr val="tx1"/>
                </a:solidFill>
                <a:highlight>
                  <a:srgbClr val="FFFFFF"/>
                </a:highlight>
              </a:rPr>
              <a:t>jeu qui permet une présentation </a:t>
            </a:r>
            <a:r>
              <a:rPr lang="fr-FR" sz="1600" b="1" dirty="0" smtClean="0">
                <a:solidFill>
                  <a:schemeClr val="tx1"/>
                </a:solidFill>
                <a:highlight>
                  <a:srgbClr val="FFFFFF"/>
                </a:highlight>
              </a:rPr>
              <a:t>au élèves des attendus et des règles de fonctionnement du jeu :</a:t>
            </a:r>
          </a:p>
          <a:p>
            <a:pPr lvl="0" algn="just"/>
            <a:endParaRPr lang="fr-FR" sz="1600" b="1" dirty="0" smtClean="0">
              <a:solidFill>
                <a:schemeClr val="tx1"/>
              </a:solidFill>
              <a:highlight>
                <a:srgbClr val="FFFFFF"/>
              </a:highlight>
            </a:endParaRPr>
          </a:p>
          <a:p>
            <a:pPr algn="just"/>
            <a:r>
              <a:rPr lang="fr-FR" sz="1600" b="1" u="sng" dirty="0" smtClean="0">
                <a:solidFill>
                  <a:srgbClr val="9966FF"/>
                </a:solidFill>
                <a:highlight>
                  <a:srgbClr val="FFFFFF"/>
                </a:highlight>
              </a:rPr>
              <a:t>Diaporama </a:t>
            </a:r>
            <a:r>
              <a:rPr lang="fr-FR" sz="1600" b="1" u="sng" dirty="0" smtClean="0">
                <a:solidFill>
                  <a:srgbClr val="9966FF"/>
                </a:solidFill>
                <a:highlight>
                  <a:srgbClr val="FFFFFF"/>
                </a:highlight>
              </a:rPr>
              <a:t>du jeu pour les élèves :</a:t>
            </a:r>
          </a:p>
          <a:p>
            <a:pPr algn="just"/>
            <a:r>
              <a:rPr lang="fr-FR" sz="1100" dirty="0" smtClean="0">
                <a:solidFill>
                  <a:srgbClr val="9966FF"/>
                </a:solidFill>
                <a:highlight>
                  <a:srgbClr val="FFFFFF"/>
                </a:highlight>
                <a:hlinkClick r:id="rId5"/>
              </a:rPr>
              <a:t>https://espace-commun.ac-nice.fr/pluginfile.php/24596/mod_resource/content/6/Presentation%20eleves%20Diaporama%28traam%20sti%20cyber%29%20v1.4.pdf</a:t>
            </a:r>
            <a:endParaRPr lang="fr-FR" sz="1100" dirty="0" smtClean="0">
              <a:solidFill>
                <a:srgbClr val="9966FF"/>
              </a:solidFill>
              <a:highlight>
                <a:srgbClr val="FFFFFF"/>
              </a:highlight>
            </a:endParaRPr>
          </a:p>
          <a:p>
            <a:pPr algn="just"/>
            <a:endParaRPr lang="fr-FR" sz="1100" b="1" u="sng" dirty="0" smtClean="0">
              <a:solidFill>
                <a:srgbClr val="9966FF"/>
              </a:solidFill>
              <a:highlight>
                <a:srgbClr val="FFFFFF"/>
              </a:highlight>
            </a:endParaRPr>
          </a:p>
          <a:p>
            <a:pPr algn="just"/>
            <a:endParaRPr lang="fr-FR" sz="1100" b="1" u="sng" dirty="0" smtClean="0">
              <a:solidFill>
                <a:srgbClr val="9966FF"/>
              </a:solidFill>
              <a:highlight>
                <a:schemeClr val="lt1"/>
              </a:highlight>
            </a:endParaRPr>
          </a:p>
          <a:p>
            <a:pPr lvl="0" algn="just"/>
            <a:endParaRPr lang="fr-FR" sz="1600" dirty="0" smtClean="0">
              <a:solidFill>
                <a:schemeClr val="tx1"/>
              </a:solidFill>
              <a:highlight>
                <a:srgbClr val="FFFFFF"/>
              </a:highlight>
            </a:endParaRPr>
          </a:p>
          <a:p>
            <a:pPr lvl="0" algn="just"/>
            <a:endParaRPr lang="fr-FR" sz="1600" dirty="0" smtClean="0">
              <a:solidFill>
                <a:schemeClr val="tx1"/>
              </a:solidFill>
              <a:highlight>
                <a:srgbClr val="FFFFFF"/>
              </a:highlight>
            </a:endParaRPr>
          </a:p>
          <a:p>
            <a:pPr marL="0" lvl="0" indent="0" algn="just" rtl="0">
              <a:spcBef>
                <a:spcPts val="0"/>
              </a:spcBef>
              <a:spcAft>
                <a:spcPts val="0"/>
              </a:spcAft>
              <a:buNone/>
            </a:pPr>
            <a:endParaRPr sz="1600">
              <a:solidFill>
                <a:srgbClr val="333333"/>
              </a:solidFill>
            </a:endParaRPr>
          </a:p>
        </p:txBody>
      </p:sp>
      <p:sp>
        <p:nvSpPr>
          <p:cNvPr id="14" name="Google Shape;113;p18"/>
          <p:cNvSpPr txBox="1"/>
          <p:nvPr/>
        </p:nvSpPr>
        <p:spPr>
          <a:xfrm>
            <a:off x="6306900" y="4111190"/>
            <a:ext cx="5386500" cy="2156100"/>
          </a:xfrm>
          <a:prstGeom prst="rect">
            <a:avLst/>
          </a:prstGeom>
          <a:noFill/>
          <a:ln>
            <a:noFill/>
          </a:ln>
        </p:spPr>
        <p:txBody>
          <a:bodyPr spcFirstLastPara="1" wrap="square" lIns="91425" tIns="91425" rIns="91425" bIns="91425" anchor="t" anchorCtr="0">
            <a:noAutofit/>
          </a:bodyPr>
          <a:lstStyle/>
          <a:p>
            <a:pPr lvl="0" algn="just"/>
            <a:r>
              <a:rPr lang="fr-FR" sz="1600" b="1" dirty="0" smtClean="0">
                <a:solidFill>
                  <a:schemeClr val="tx1"/>
                </a:solidFill>
                <a:highlight>
                  <a:srgbClr val="FFFFFF"/>
                </a:highlight>
              </a:rPr>
              <a:t>La carte mentale de présentation des énigmes ainsi que leur chronologie est directement accessible ici :</a:t>
            </a:r>
          </a:p>
          <a:p>
            <a:pPr lvl="0" algn="just"/>
            <a:endParaRPr lang="fr-FR" sz="1600" b="1" u="sng" dirty="0" smtClean="0">
              <a:solidFill>
                <a:schemeClr val="tx1"/>
              </a:solidFill>
              <a:highlight>
                <a:srgbClr val="FFFFFF"/>
              </a:highlight>
            </a:endParaRPr>
          </a:p>
          <a:p>
            <a:pPr lvl="0" algn="just"/>
            <a:r>
              <a:rPr lang="fr-FR" sz="1600" b="1" u="sng" dirty="0" smtClean="0">
                <a:solidFill>
                  <a:srgbClr val="9966FF"/>
                </a:solidFill>
                <a:highlight>
                  <a:srgbClr val="FFFFFF"/>
                </a:highlight>
              </a:rPr>
              <a:t>Carte </a:t>
            </a:r>
            <a:r>
              <a:rPr lang="fr-FR" sz="1600" b="1" u="sng" dirty="0" smtClean="0">
                <a:solidFill>
                  <a:srgbClr val="9966FF"/>
                </a:solidFill>
                <a:highlight>
                  <a:srgbClr val="FFFFFF"/>
                </a:highlight>
              </a:rPr>
              <a:t>mentale du jeu :</a:t>
            </a:r>
          </a:p>
          <a:p>
            <a:pPr algn="just"/>
            <a:r>
              <a:rPr lang="fr-FR" sz="1050" dirty="0" smtClean="0">
                <a:solidFill>
                  <a:srgbClr val="9966FF"/>
                </a:solidFill>
                <a:highlight>
                  <a:schemeClr val="lt1"/>
                </a:highlight>
                <a:hlinkClick r:id="rId6"/>
              </a:rPr>
              <a:t>https://espace-commun.ac-nice.fr/pluginfile.php/24719/mod_resource/content/3/Plan%20g%C3%A9n%C3%A9ral%20v5.1.jpg</a:t>
            </a:r>
            <a:endParaRPr lang="fr-FR" sz="1050" dirty="0" smtClean="0">
              <a:solidFill>
                <a:srgbClr val="9966FF"/>
              </a:solidFill>
              <a:highlight>
                <a:schemeClr val="lt1"/>
              </a:highlight>
            </a:endParaRPr>
          </a:p>
          <a:p>
            <a:pPr algn="just"/>
            <a:endParaRPr lang="fr-FR" sz="1600" dirty="0" smtClean="0">
              <a:solidFill>
                <a:srgbClr val="9966FF"/>
              </a:solidFill>
              <a:highlight>
                <a:schemeClr val="lt1"/>
              </a:highlight>
            </a:endParaRPr>
          </a:p>
          <a:p>
            <a:pPr lvl="0" algn="just"/>
            <a:endParaRPr lang="fr-FR" sz="1600" dirty="0" smtClean="0">
              <a:solidFill>
                <a:schemeClr val="tx1"/>
              </a:solidFill>
              <a:highlight>
                <a:srgbClr val="FFFFFF"/>
              </a:highlight>
            </a:endParaRPr>
          </a:p>
          <a:p>
            <a:pPr lvl="0" algn="just"/>
            <a:endParaRPr lang="fr-FR" sz="1600" dirty="0" smtClean="0">
              <a:solidFill>
                <a:schemeClr val="tx1"/>
              </a:solidFill>
              <a:highlight>
                <a:srgbClr val="FFFFFF"/>
              </a:highlight>
            </a:endParaRPr>
          </a:p>
          <a:p>
            <a:pPr marL="0" lvl="0" indent="0" algn="just" rtl="0">
              <a:spcBef>
                <a:spcPts val="0"/>
              </a:spcBef>
              <a:spcAft>
                <a:spcPts val="0"/>
              </a:spcAft>
              <a:buNone/>
            </a:pPr>
            <a:endParaRPr sz="1600">
              <a:solidFill>
                <a:srgbClr val="333333"/>
              </a:solidFill>
            </a:endParaRPr>
          </a:p>
        </p:txBody>
      </p:sp>
      <p:pic>
        <p:nvPicPr>
          <p:cNvPr id="15" name="Image 14" descr="Fichier:Académie de Nice.svg — Wikipédia"/>
          <p:cNvPicPr/>
          <p:nvPr/>
        </p:nvPicPr>
        <p:blipFill>
          <a:blip r:embed="rId7" cstate="print"/>
          <a:srcRect/>
          <a:stretch>
            <a:fillRect/>
          </a:stretch>
        </p:blipFill>
        <p:spPr bwMode="auto">
          <a:xfrm>
            <a:off x="592455" y="259080"/>
            <a:ext cx="1525905" cy="116586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p:nvPr/>
        </p:nvSpPr>
        <p:spPr>
          <a:xfrm>
            <a:off x="647275" y="1572900"/>
            <a:ext cx="10932000" cy="5015100"/>
          </a:xfrm>
          <a:prstGeom prst="rect">
            <a:avLst/>
          </a:prstGeom>
          <a:noFill/>
          <a:ln>
            <a:noFill/>
          </a:ln>
        </p:spPr>
        <p:txBody>
          <a:bodyPr spcFirstLastPara="1" wrap="square" lIns="91425" tIns="45700" rIns="91425" bIns="45700" anchor="t" anchorCtr="0">
            <a:noAutofit/>
          </a:bodyPr>
          <a:lstStyle/>
          <a:p>
            <a:pPr algn="just">
              <a:lnSpc>
                <a:spcPct val="115000"/>
              </a:lnSpc>
              <a:spcBef>
                <a:spcPts val="1700"/>
              </a:spcBef>
            </a:pPr>
            <a:r>
              <a:rPr lang="fr-FR" sz="1600" b="1" dirty="0" smtClean="0"/>
              <a:t>Abstract</a:t>
            </a:r>
          </a:p>
          <a:p>
            <a:pPr lvl="0" algn="just">
              <a:lnSpc>
                <a:spcPct val="115000"/>
              </a:lnSpc>
              <a:spcBef>
                <a:spcPts val="1700"/>
              </a:spcBef>
            </a:pPr>
            <a:r>
              <a:rPr lang="fr-FR" sz="1600" dirty="0" smtClean="0"/>
              <a:t>Dans sa thèse, </a:t>
            </a:r>
            <a:r>
              <a:rPr lang="fr-FR" sz="1600" dirty="0" err="1" smtClean="0"/>
              <a:t>Bugmann</a:t>
            </a:r>
            <a:r>
              <a:rPr lang="fr-FR" sz="1600" dirty="0" smtClean="0"/>
              <a:t> (2016, p. 53-54) s’interroge sur la manière dont l’école française se sert du jeu pour améliorer les apprentissages des élèves. Il constate que le jeu reste « absent du socle commun de connaissances et de compétences » et est « très légèrement présent dans les grilles de références du socle commun de connaissances et de compétence ». De plus, </a:t>
            </a:r>
            <a:r>
              <a:rPr lang="fr-FR" sz="1600" dirty="0" err="1" smtClean="0"/>
              <a:t>Bourgonjon</a:t>
            </a:r>
            <a:r>
              <a:rPr lang="fr-FR" sz="1600" dirty="0" smtClean="0"/>
              <a:t> et al. (2013) concluent que l’adoption et l 'efficacité de l’apprentissage par le jeu dépend de l’acceptation du jeu dans la classe par l’enseignant. Prenant appui sur ces travaux, nous cherchons à identifier les pratiques et expériences d’enseignants novices sur l’interrogation des jeux dans l’apprentissage des élèves. (1)</a:t>
            </a:r>
          </a:p>
          <a:p>
            <a:pPr lvl="0" algn="just">
              <a:lnSpc>
                <a:spcPct val="115000"/>
              </a:lnSpc>
              <a:spcBef>
                <a:spcPts val="1700"/>
              </a:spcBef>
            </a:pPr>
            <a:r>
              <a:rPr lang="fr-FR" sz="1600" dirty="0" smtClean="0">
                <a:solidFill>
                  <a:schemeClr val="dk1"/>
                </a:solidFill>
                <a:highlight>
                  <a:srgbClr val="FFFFFF"/>
                </a:highlight>
              </a:rPr>
              <a:t>__________________</a:t>
            </a:r>
            <a:endParaRPr sz="1600">
              <a:solidFill>
                <a:schemeClr val="dk1"/>
              </a:solidFill>
              <a:highlight>
                <a:srgbClr val="FFFFFF"/>
              </a:highlight>
            </a:endParaRPr>
          </a:p>
          <a:p>
            <a:pPr marL="0" lvl="0" indent="0" algn="just" rtl="0">
              <a:spcBef>
                <a:spcPts val="1700"/>
              </a:spcBef>
              <a:spcAft>
                <a:spcPts val="0"/>
              </a:spcAft>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123" name="Google Shape;123;p19"/>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lvl="0" indent="0" algn="just" rtl="0">
              <a:spcBef>
                <a:spcPts val="0"/>
              </a:spcBef>
              <a:spcAft>
                <a:spcPts val="0"/>
              </a:spcAft>
              <a:buClr>
                <a:schemeClr val="dk1"/>
              </a:buClr>
              <a:buFont typeface="Arial"/>
              <a:buNone/>
            </a:pPr>
            <a:r>
              <a:rPr lang="fr-FR" sz="2000" b="1" dirty="0">
                <a:solidFill>
                  <a:srgbClr val="294669"/>
                </a:solidFill>
              </a:rPr>
              <a:t>Apports et </a:t>
            </a:r>
            <a:r>
              <a:rPr lang="fr-FR" sz="2000" b="1" dirty="0" smtClean="0">
                <a:solidFill>
                  <a:srgbClr val="294669"/>
                </a:solidFill>
              </a:rPr>
              <a:t>plus </a:t>
            </a:r>
            <a:r>
              <a:rPr lang="fr-FR" sz="2000" b="1" dirty="0">
                <a:solidFill>
                  <a:srgbClr val="294669"/>
                </a:solidFill>
              </a:rPr>
              <a:t>value de l’usage du numérique pour apprendre et enseigner</a:t>
            </a:r>
            <a:endParaRPr sz="2000" b="1" i="0" u="none" strike="noStrike" cap="none">
              <a:solidFill>
                <a:srgbClr val="294669"/>
              </a:solidFill>
            </a:endParaRPr>
          </a:p>
        </p:txBody>
      </p:sp>
      <p:sp>
        <p:nvSpPr>
          <p:cNvPr id="6" name="Rectangle 5"/>
          <p:cNvSpPr/>
          <p:nvPr/>
        </p:nvSpPr>
        <p:spPr>
          <a:xfrm>
            <a:off x="754380" y="5007263"/>
            <a:ext cx="10728960" cy="954107"/>
          </a:xfrm>
          <a:prstGeom prst="rect">
            <a:avLst/>
          </a:prstGeom>
        </p:spPr>
        <p:txBody>
          <a:bodyPr wrap="square">
            <a:spAutoFit/>
          </a:bodyPr>
          <a:lstStyle/>
          <a:p>
            <a:r>
              <a:rPr lang="fr-FR" dirty="0" smtClean="0"/>
              <a:t>(1) De Smet, C., &amp; Romero, M. (2018). Étude exploratoire sur l’intégration des jeux dans l’apprentissage des élèves par les enseignants novices du secondaire. Université d’été </a:t>
            </a:r>
            <a:r>
              <a:rPr lang="fr-FR" dirty="0" err="1" smtClean="0"/>
              <a:t>Ludovia</a:t>
            </a:r>
            <a:r>
              <a:rPr lang="fr-FR" dirty="0" smtClean="0"/>
              <a:t>. </a:t>
            </a:r>
            <a:r>
              <a:rPr lang="fr-FR" dirty="0" smtClean="0">
                <a:hlinkClick r:id="rId3"/>
              </a:rPr>
              <a:t>https://www.researchgate.net/publication/327226817_Etude_exploratoire_sur_l'integration_des_jeux_dans_l'apprentissage_des_eleves_par_les_enseignants_novices_du_secondaire</a:t>
            </a:r>
            <a:endParaRPr lang="fr-FR" dirty="0"/>
          </a:p>
        </p:txBody>
      </p:sp>
      <p:pic>
        <p:nvPicPr>
          <p:cNvPr id="7" name="Image 6" descr="Fichier:Académie de Nice.svg — Wikipédia"/>
          <p:cNvPicPr/>
          <p:nvPr/>
        </p:nvPicPr>
        <p:blipFill>
          <a:blip r:embed="rId4" cstate="print"/>
          <a:srcRect/>
          <a:stretch>
            <a:fillRect/>
          </a:stretch>
        </p:blipFill>
        <p:spPr bwMode="auto">
          <a:xfrm>
            <a:off x="592455" y="259080"/>
            <a:ext cx="1525905" cy="1165860"/>
          </a:xfrm>
          <a:prstGeom prst="rect">
            <a:avLst/>
          </a:prstGeom>
          <a:noFill/>
          <a:ln w="9525">
            <a:noFill/>
            <a:miter lim="800000"/>
            <a:headEnd/>
            <a:tailEnd/>
          </a:ln>
        </p:spPr>
      </p:pic>
      <p:sp>
        <p:nvSpPr>
          <p:cNvPr id="8" name="Google Shape;108;p18"/>
          <p:cNvSpPr/>
          <p:nvPr/>
        </p:nvSpPr>
        <p:spPr>
          <a:xfrm>
            <a:off x="3511225" y="6463332"/>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9"/>
        <p:cNvGrpSpPr/>
        <p:nvPr/>
      </p:nvGrpSpPr>
      <p:grpSpPr>
        <a:xfrm>
          <a:off x="0" y="0"/>
          <a:ext cx="0" cy="0"/>
          <a:chOff x="0" y="0"/>
          <a:chExt cx="0" cy="0"/>
        </a:xfrm>
      </p:grpSpPr>
      <p:sp>
        <p:nvSpPr>
          <p:cNvPr id="120" name="Google Shape;120;p19"/>
          <p:cNvSpPr/>
          <p:nvPr/>
        </p:nvSpPr>
        <p:spPr>
          <a:xfrm>
            <a:off x="647275" y="1572900"/>
            <a:ext cx="10932000" cy="5015100"/>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None/>
            </a:pPr>
            <a:endParaRPr sz="1800">
              <a:solidFill>
                <a:schemeClr val="dk1"/>
              </a:solidFill>
            </a:endParaRPr>
          </a:p>
          <a:p>
            <a:pPr marL="630000" marR="667062" lvl="0" indent="0" algn="just" rtl="0">
              <a:lnSpc>
                <a:spcPct val="115000"/>
              </a:lnSpc>
              <a:spcBef>
                <a:spcPts val="0"/>
              </a:spcBef>
              <a:spcAft>
                <a:spcPts val="0"/>
              </a:spcAft>
              <a:buNone/>
            </a:pPr>
            <a:r>
              <a:rPr lang="fr-FR" sz="1600" dirty="0">
                <a:solidFill>
                  <a:schemeClr val="dk1"/>
                </a:solidFill>
                <a:highlight>
                  <a:srgbClr val="FFFFFF"/>
                </a:highlight>
              </a:rPr>
              <a:t>Les travaux de recherche montrent que le recours </a:t>
            </a:r>
            <a:r>
              <a:rPr lang="fr-FR" sz="1600" dirty="0" smtClean="0">
                <a:solidFill>
                  <a:schemeClr val="dk1"/>
                </a:solidFill>
                <a:highlight>
                  <a:srgbClr val="FFFFFF"/>
                </a:highlight>
              </a:rPr>
              <a:t>au numérique n’a pas automatiquement un effet positif sur les apprentissages des élèves. Il peut, en revanche, faciliter certaines approches pédagogiques, voire rendre possibles certaines activités qui favorisent un apprentissage. La revue de la littérature scientifique menée par le </a:t>
            </a:r>
            <a:r>
              <a:rPr lang="fr-FR" sz="1600" dirty="0" err="1" smtClean="0">
                <a:solidFill>
                  <a:schemeClr val="dk1"/>
                </a:solidFill>
                <a:highlight>
                  <a:srgbClr val="FFFFFF"/>
                </a:highlight>
              </a:rPr>
              <a:t>Cnesco</a:t>
            </a:r>
            <a:r>
              <a:rPr lang="fr-FR" sz="1600" dirty="0" smtClean="0">
                <a:solidFill>
                  <a:schemeClr val="dk1"/>
                </a:solidFill>
                <a:highlight>
                  <a:srgbClr val="FFFFFF"/>
                </a:highlight>
              </a:rPr>
              <a:t> – inédite par son ampleur – montre que les apports du numérique dépendent des disciplines scolaires et des fonctions pédagogiques mises en œuvre. </a:t>
            </a:r>
            <a:r>
              <a:rPr lang="fr-FR" dirty="0" smtClean="0">
                <a:solidFill>
                  <a:schemeClr val="dk1"/>
                </a:solidFill>
                <a:highlight>
                  <a:srgbClr val="FFFFFF"/>
                </a:highlight>
              </a:rPr>
              <a:t>(2)</a:t>
            </a:r>
            <a:endParaRPr>
              <a:solidFill>
                <a:schemeClr val="dk1"/>
              </a:solidFill>
              <a:highlight>
                <a:srgbClr val="FFFFFF"/>
              </a:highlight>
            </a:endParaRPr>
          </a:p>
          <a:p>
            <a:pPr marL="0" lvl="0" indent="0" algn="just" rtl="0">
              <a:lnSpc>
                <a:spcPct val="115000"/>
              </a:lnSpc>
              <a:spcBef>
                <a:spcPts val="1700"/>
              </a:spcBef>
              <a:spcAft>
                <a:spcPts val="0"/>
              </a:spcAft>
              <a:buNone/>
            </a:pPr>
            <a:r>
              <a:rPr lang="fr-FR" sz="1600" dirty="0">
                <a:solidFill>
                  <a:schemeClr val="dk1"/>
                </a:solidFill>
                <a:highlight>
                  <a:srgbClr val="FFFFFF"/>
                </a:highlight>
              </a:rPr>
              <a:t>Il est proposé aux </a:t>
            </a:r>
            <a:r>
              <a:rPr lang="fr-FR" sz="1600" dirty="0" err="1">
                <a:solidFill>
                  <a:schemeClr val="dk1"/>
                </a:solidFill>
                <a:highlight>
                  <a:srgbClr val="FFFFFF"/>
                </a:highlight>
              </a:rPr>
              <a:t>TraAMistes</a:t>
            </a:r>
            <a:r>
              <a:rPr lang="fr-FR" sz="1600" dirty="0">
                <a:solidFill>
                  <a:schemeClr val="dk1"/>
                </a:solidFill>
                <a:highlight>
                  <a:srgbClr val="FFFFFF"/>
                </a:highlight>
              </a:rPr>
              <a:t> d’exprimer leur ressenti concernant les apports du numérique dans le contexte particulier de leur expérimentation. Dans la </a:t>
            </a:r>
            <a:r>
              <a:rPr lang="fr-FR" sz="1600" dirty="0" err="1">
                <a:solidFill>
                  <a:schemeClr val="dk1"/>
                </a:solidFill>
                <a:highlight>
                  <a:srgbClr val="FFFFFF"/>
                </a:highlight>
              </a:rPr>
              <a:t>slide</a:t>
            </a:r>
            <a:r>
              <a:rPr lang="fr-FR" sz="1600" dirty="0">
                <a:solidFill>
                  <a:schemeClr val="dk1"/>
                </a:solidFill>
                <a:highlight>
                  <a:srgbClr val="FFFFFF"/>
                </a:highlight>
              </a:rPr>
              <a:t> suivante, ils se positionnent par rapport aux fonctions pédagogiques qu’ils ont mobilisées parmi celles identifiées dans le rapport du CNESCO. La possibilité leur est offerte d’indiquer une fonction pédagogique qui ne figurerait pas dans </a:t>
            </a:r>
            <a:r>
              <a:rPr lang="fr-FR" sz="1600" dirty="0" err="1">
                <a:solidFill>
                  <a:schemeClr val="dk1"/>
                </a:solidFill>
                <a:highlight>
                  <a:srgbClr val="FFFFFF"/>
                </a:highlight>
              </a:rPr>
              <a:t>le-dit</a:t>
            </a:r>
            <a:r>
              <a:rPr lang="fr-FR" sz="1600" dirty="0">
                <a:solidFill>
                  <a:schemeClr val="dk1"/>
                </a:solidFill>
                <a:highlight>
                  <a:srgbClr val="FFFFFF"/>
                </a:highlight>
              </a:rPr>
              <a:t> rapport.</a:t>
            </a:r>
            <a:endParaRPr sz="1600">
              <a:solidFill>
                <a:schemeClr val="dk1"/>
              </a:solidFill>
              <a:highlight>
                <a:srgbClr val="FFFFFF"/>
              </a:highlight>
            </a:endParaRPr>
          </a:p>
          <a:p>
            <a:pPr marL="0" lvl="0" indent="0" algn="just" rtl="0">
              <a:lnSpc>
                <a:spcPct val="115000"/>
              </a:lnSpc>
              <a:spcBef>
                <a:spcPts val="1700"/>
              </a:spcBef>
              <a:spcAft>
                <a:spcPts val="0"/>
              </a:spcAft>
              <a:buNone/>
            </a:pPr>
            <a:r>
              <a:rPr lang="fr-FR" sz="1600" dirty="0">
                <a:solidFill>
                  <a:schemeClr val="dk1"/>
                </a:solidFill>
                <a:highlight>
                  <a:srgbClr val="FFFFFF"/>
                </a:highlight>
              </a:rPr>
              <a:t>__________________</a:t>
            </a:r>
            <a:endParaRPr sz="1600">
              <a:solidFill>
                <a:schemeClr val="dk1"/>
              </a:solidFill>
              <a:highlight>
                <a:srgbClr val="FFFFFF"/>
              </a:highlight>
            </a:endParaRPr>
          </a:p>
          <a:p>
            <a:pPr marL="457200" lvl="0" indent="-317500" algn="just" rtl="0">
              <a:lnSpc>
                <a:spcPct val="115000"/>
              </a:lnSpc>
              <a:spcBef>
                <a:spcPts val="1700"/>
              </a:spcBef>
              <a:spcAft>
                <a:spcPts val="0"/>
              </a:spcAft>
              <a:buSzPts val="1400"/>
            </a:pPr>
            <a:r>
              <a:rPr lang="fr-FR" dirty="0" smtClean="0">
                <a:solidFill>
                  <a:srgbClr val="222222"/>
                </a:solidFill>
                <a:highlight>
                  <a:srgbClr val="FFFFFF"/>
                </a:highlight>
              </a:rPr>
              <a:t>(2) Tricot, A., &amp; </a:t>
            </a:r>
            <a:r>
              <a:rPr lang="fr-FR" dirty="0" err="1" smtClean="0">
                <a:solidFill>
                  <a:srgbClr val="222222"/>
                </a:solidFill>
                <a:highlight>
                  <a:srgbClr val="FFFFFF"/>
                </a:highlight>
              </a:rPr>
              <a:t>Chesné</a:t>
            </a:r>
            <a:r>
              <a:rPr lang="fr-FR" dirty="0" smtClean="0">
                <a:solidFill>
                  <a:srgbClr val="222222"/>
                </a:solidFill>
                <a:highlight>
                  <a:srgbClr val="FFFFFF"/>
                </a:highlight>
              </a:rPr>
              <a:t>, J. F. (2020). </a:t>
            </a:r>
            <a:r>
              <a:rPr lang="fr-FR" i="1" dirty="0" smtClean="0">
                <a:solidFill>
                  <a:srgbClr val="222222"/>
                </a:solidFill>
                <a:highlight>
                  <a:srgbClr val="FFFFFF"/>
                </a:highlight>
              </a:rPr>
              <a:t>Numérique et apprentissages scolaires: rapport de synthèse</a:t>
            </a:r>
            <a:r>
              <a:rPr lang="fr-FR" dirty="0" smtClean="0">
                <a:solidFill>
                  <a:srgbClr val="222222"/>
                </a:solidFill>
                <a:highlight>
                  <a:srgbClr val="FFFFFF"/>
                </a:highlight>
              </a:rPr>
              <a:t> (Doctoral dissertation, Centre national d’étude des systèmes scolaires (</a:t>
            </a:r>
            <a:r>
              <a:rPr lang="fr-FR" dirty="0" err="1" smtClean="0">
                <a:solidFill>
                  <a:srgbClr val="222222"/>
                </a:solidFill>
                <a:highlight>
                  <a:srgbClr val="FFFFFF"/>
                </a:highlight>
              </a:rPr>
              <a:t>Cnesco</a:t>
            </a:r>
            <a:r>
              <a:rPr lang="fr-FR" dirty="0" smtClean="0">
                <a:solidFill>
                  <a:srgbClr val="222222"/>
                </a:solidFill>
                <a:highlight>
                  <a:srgbClr val="FFFFFF"/>
                </a:highlight>
              </a:rPr>
              <a:t>); Conservatoire national des arts et métiers (</a:t>
            </a:r>
            <a:r>
              <a:rPr lang="fr-FR" dirty="0" err="1" smtClean="0">
                <a:solidFill>
                  <a:srgbClr val="222222"/>
                </a:solidFill>
                <a:highlight>
                  <a:srgbClr val="FFFFFF"/>
                </a:highlight>
              </a:rPr>
              <a:t>Cnam</a:t>
            </a:r>
            <a:r>
              <a:rPr lang="fr-FR" dirty="0" smtClean="0">
                <a:solidFill>
                  <a:srgbClr val="222222"/>
                </a:solidFill>
                <a:highlight>
                  <a:srgbClr val="FFFFFF"/>
                </a:highlight>
              </a:rPr>
              <a:t>)). En ligne consulté le 29 avril 2024 </a:t>
            </a:r>
            <a:r>
              <a:rPr lang="fr-FR" u="sng" dirty="0" smtClean="0">
                <a:solidFill>
                  <a:schemeClr val="hlink"/>
                </a:solidFill>
                <a:hlinkClick r:id="rId3"/>
              </a:rPr>
              <a:t>https://cnam.hal.science/hal-03234523/document</a:t>
            </a:r>
            <a:endParaRPr smtClean="0">
              <a:solidFill>
                <a:schemeClr val="dk1"/>
              </a:solidFill>
              <a:highlight>
                <a:srgbClr val="FFFFFF"/>
              </a:highlight>
            </a:endParaRPr>
          </a:p>
          <a:p>
            <a:pPr marL="0" lvl="0" indent="0" algn="just" rtl="0">
              <a:spcBef>
                <a:spcPts val="1700"/>
              </a:spcBef>
              <a:spcAft>
                <a:spcPts val="0"/>
              </a:spcAft>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121" name="Google Shape;121;p19"/>
          <p:cNvSpPr/>
          <p:nvPr/>
        </p:nvSpPr>
        <p:spPr>
          <a:xfrm>
            <a:off x="3511225" y="6463332"/>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23" name="Google Shape;123;p19"/>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lvl="0" indent="0" algn="just" rtl="0">
              <a:spcBef>
                <a:spcPts val="0"/>
              </a:spcBef>
              <a:spcAft>
                <a:spcPts val="0"/>
              </a:spcAft>
              <a:buClr>
                <a:schemeClr val="dk1"/>
              </a:buClr>
              <a:buFont typeface="Arial"/>
              <a:buNone/>
            </a:pPr>
            <a:r>
              <a:rPr lang="fr-FR" sz="2000" b="1" dirty="0">
                <a:solidFill>
                  <a:srgbClr val="294669"/>
                </a:solidFill>
              </a:rPr>
              <a:t>Apports et </a:t>
            </a:r>
            <a:r>
              <a:rPr lang="fr-FR" sz="2000" b="1" dirty="0" smtClean="0">
                <a:solidFill>
                  <a:srgbClr val="294669"/>
                </a:solidFill>
              </a:rPr>
              <a:t>plus </a:t>
            </a:r>
            <a:r>
              <a:rPr lang="fr-FR" sz="2000" b="1" dirty="0">
                <a:solidFill>
                  <a:srgbClr val="294669"/>
                </a:solidFill>
              </a:rPr>
              <a:t>value de l’usage du numérique pour apprendre et enseigner</a:t>
            </a:r>
            <a:endParaRPr sz="2000" b="1" i="0" u="none" strike="noStrike" cap="none">
              <a:solidFill>
                <a:srgbClr val="294669"/>
              </a:solidFill>
            </a:endParaRPr>
          </a:p>
        </p:txBody>
      </p:sp>
      <p:pic>
        <p:nvPicPr>
          <p:cNvPr id="6" name="Image 5" descr="Fichier:Académie de Nice.svg — Wikipédia"/>
          <p:cNvPicPr/>
          <p:nvPr/>
        </p:nvPicPr>
        <p:blipFill>
          <a:blip r:embed="rId4" cstate="print"/>
          <a:srcRect/>
          <a:stretch>
            <a:fillRect/>
          </a:stretch>
        </p:blipFill>
        <p:spPr bwMode="auto">
          <a:xfrm>
            <a:off x="592455" y="259080"/>
            <a:ext cx="1525905" cy="11658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28"/>
        <p:cNvGrpSpPr/>
        <p:nvPr/>
      </p:nvGrpSpPr>
      <p:grpSpPr>
        <a:xfrm>
          <a:off x="0" y="0"/>
          <a:ext cx="0" cy="0"/>
          <a:chOff x="0" y="0"/>
          <a:chExt cx="0" cy="0"/>
        </a:xfrm>
      </p:grpSpPr>
      <p:sp>
        <p:nvSpPr>
          <p:cNvPr id="129" name="Google Shape;129;p20"/>
          <p:cNvSpPr/>
          <p:nvPr/>
        </p:nvSpPr>
        <p:spPr>
          <a:xfrm>
            <a:off x="647275" y="1572900"/>
            <a:ext cx="10932000" cy="5373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endParaRPr sz="1600">
              <a:solidFill>
                <a:schemeClr val="dk1"/>
              </a:solidFill>
              <a:highlight>
                <a:srgbClr val="FFFFFF"/>
              </a:highlight>
            </a:endParaRPr>
          </a:p>
          <a:p>
            <a:pPr marL="0" lvl="0" indent="0" algn="just" rtl="0">
              <a:spcBef>
                <a:spcPts val="0"/>
              </a:spcBef>
              <a:spcAft>
                <a:spcPts val="0"/>
              </a:spcAft>
              <a:buNone/>
            </a:pPr>
            <a:endParaRPr sz="1800">
              <a:solidFill>
                <a:srgbClr val="2424FF"/>
              </a:solidFill>
            </a:endParaRPr>
          </a:p>
          <a:p>
            <a:pPr marL="0" marR="0" lvl="0" indent="0" algn="just" rtl="0">
              <a:spcBef>
                <a:spcPts val="600"/>
              </a:spcBef>
              <a:spcAft>
                <a:spcPts val="0"/>
              </a:spcAft>
              <a:buNone/>
            </a:pPr>
            <a:endParaRPr sz="1600">
              <a:solidFill>
                <a:srgbClr val="FFFFFF"/>
              </a:solidFill>
            </a:endParaRPr>
          </a:p>
        </p:txBody>
      </p:sp>
      <p:sp>
        <p:nvSpPr>
          <p:cNvPr id="130" name="Google Shape;130;p20"/>
          <p:cNvSpPr/>
          <p:nvPr/>
        </p:nvSpPr>
        <p:spPr>
          <a:xfrm>
            <a:off x="3511225" y="6463332"/>
            <a:ext cx="5204100" cy="3774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32" name="Google Shape;132;p20"/>
          <p:cNvSpPr txBox="1"/>
          <p:nvPr/>
        </p:nvSpPr>
        <p:spPr>
          <a:xfrm>
            <a:off x="2513275" y="325200"/>
            <a:ext cx="9048600" cy="12477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200" b="0" i="0" u="none" strike="noStrike" cap="none">
              <a:solidFill>
                <a:srgbClr val="2424FF"/>
              </a:solidFill>
              <a:latin typeface="Arial"/>
              <a:ea typeface="Arial"/>
              <a:cs typeface="Arial"/>
              <a:sym typeface="Arial"/>
            </a:endParaRPr>
          </a:p>
          <a:p>
            <a:pPr marL="0" marR="0" lvl="0" indent="0" algn="l" rtl="0">
              <a:lnSpc>
                <a:spcPct val="100000"/>
              </a:lnSpc>
              <a:spcBef>
                <a:spcPts val="0"/>
              </a:spcBef>
              <a:spcAft>
                <a:spcPts val="0"/>
              </a:spcAft>
              <a:buNone/>
            </a:pPr>
            <a:endParaRPr sz="1200">
              <a:solidFill>
                <a:srgbClr val="2424FF"/>
              </a:solidFill>
            </a:endParaRPr>
          </a:p>
          <a:p>
            <a:pPr marL="0" lvl="0" indent="0" algn="just" rtl="0">
              <a:spcBef>
                <a:spcPts val="0"/>
              </a:spcBef>
              <a:spcAft>
                <a:spcPts val="0"/>
              </a:spcAft>
              <a:buClr>
                <a:schemeClr val="dk1"/>
              </a:buClr>
              <a:buFont typeface="Arial"/>
              <a:buNone/>
            </a:pPr>
            <a:r>
              <a:rPr lang="fr-FR" sz="2000" b="1" dirty="0">
                <a:solidFill>
                  <a:srgbClr val="294669"/>
                </a:solidFill>
              </a:rPr>
              <a:t>Apports de </a:t>
            </a:r>
            <a:r>
              <a:rPr lang="fr-FR" sz="2000" b="1" dirty="0" smtClean="0">
                <a:solidFill>
                  <a:srgbClr val="294669"/>
                </a:solidFill>
              </a:rPr>
              <a:t>l’usage (</a:t>
            </a:r>
            <a:r>
              <a:rPr lang="fr-FR" sz="2000" b="1" dirty="0" smtClean="0">
                <a:solidFill>
                  <a:schemeClr val="accent6">
                    <a:lumMod val="75000"/>
                  </a:schemeClr>
                </a:solidFill>
              </a:rPr>
              <a:t>fort*</a:t>
            </a:r>
            <a:r>
              <a:rPr lang="fr-FR" sz="2000" b="1" dirty="0" smtClean="0">
                <a:solidFill>
                  <a:srgbClr val="294669"/>
                </a:solidFill>
              </a:rPr>
              <a:t>) </a:t>
            </a:r>
            <a:r>
              <a:rPr lang="fr-FR" sz="2000" b="1" dirty="0">
                <a:solidFill>
                  <a:srgbClr val="294669"/>
                </a:solidFill>
              </a:rPr>
              <a:t>du numérique pour apprendre et enseigner</a:t>
            </a:r>
            <a:endParaRPr sz="2000" b="1" i="0" u="none" strike="noStrike" cap="none">
              <a:solidFill>
                <a:srgbClr val="294669"/>
              </a:solidFill>
            </a:endParaRPr>
          </a:p>
        </p:txBody>
      </p:sp>
      <p:graphicFrame>
        <p:nvGraphicFramePr>
          <p:cNvPr id="133" name="Google Shape;133;p20"/>
          <p:cNvGraphicFramePr/>
          <p:nvPr/>
        </p:nvGraphicFramePr>
        <p:xfrm>
          <a:off x="929640" y="1400027"/>
          <a:ext cx="10287000" cy="5120430"/>
        </p:xfrm>
        <a:graphic>
          <a:graphicData uri="http://schemas.openxmlformats.org/drawingml/2006/table">
            <a:tbl>
              <a:tblPr>
                <a:noFill/>
                <a:tableStyleId>{2A0D5086-7501-4F59-A616-A643D17F919C}</a:tableStyleId>
              </a:tblPr>
              <a:tblGrid>
                <a:gridCol w="6468450"/>
                <a:gridCol w="3818550"/>
              </a:tblGrid>
              <a:tr h="381000">
                <a:tc>
                  <a:txBody>
                    <a:bodyPr/>
                    <a:lstStyle/>
                    <a:p>
                      <a:pPr marL="0" lvl="0" indent="0" algn="l" rtl="0">
                        <a:spcBef>
                          <a:spcPts val="0"/>
                        </a:spcBef>
                        <a:spcAft>
                          <a:spcPts val="0"/>
                        </a:spcAft>
                        <a:buClr>
                          <a:schemeClr val="dk1"/>
                        </a:buClr>
                        <a:buFont typeface="Arial"/>
                        <a:buNone/>
                      </a:pPr>
                      <a:r>
                        <a:rPr lang="fr-FR" sz="1600" b="1" dirty="0"/>
                        <a:t>Usage du numérique pour</a:t>
                      </a:r>
                      <a:endParaRPr sz="1600" b="1"/>
                    </a:p>
                  </a:txBody>
                  <a:tcPr marL="91425" marR="91425" marT="91425" marB="91425"/>
                </a:tc>
                <a:tc>
                  <a:txBody>
                    <a:bodyPr/>
                    <a:lstStyle/>
                    <a:p>
                      <a:pPr marL="0" lvl="0" indent="0" algn="l" rtl="0">
                        <a:spcBef>
                          <a:spcPts val="0"/>
                        </a:spcBef>
                        <a:spcAft>
                          <a:spcPts val="0"/>
                        </a:spcAft>
                        <a:buNone/>
                      </a:pPr>
                      <a:r>
                        <a:rPr lang="fr-FR" sz="1200" b="1" dirty="0"/>
                        <a:t>Ressenti des enseignants </a:t>
                      </a:r>
                      <a:r>
                        <a:rPr lang="fr-FR" sz="1200" b="1" dirty="0" smtClean="0"/>
                        <a:t>sur le jeu.</a:t>
                      </a:r>
                      <a:endParaRPr sz="1200" b="1"/>
                    </a:p>
                  </a:txBody>
                  <a:tcPr marL="91425" marR="91425" marT="91425" marB="91425"/>
                </a:tc>
              </a:tr>
              <a:tr h="381000">
                <a:tc>
                  <a:txBody>
                    <a:bodyPr/>
                    <a:lstStyle/>
                    <a:p>
                      <a:pPr marL="0" lvl="0" indent="0" algn="l" rtl="0">
                        <a:spcBef>
                          <a:spcPts val="0"/>
                        </a:spcBef>
                        <a:spcAft>
                          <a:spcPts val="0"/>
                        </a:spcAft>
                        <a:buClr>
                          <a:schemeClr val="dk1"/>
                        </a:buClr>
                        <a:buSzPts val="1100"/>
                        <a:buFont typeface="Arial"/>
                        <a:buNone/>
                      </a:pPr>
                      <a:r>
                        <a:rPr lang="fr-FR" sz="1600" u="sng" dirty="0">
                          <a:solidFill>
                            <a:schemeClr val="accent6">
                              <a:lumMod val="75000"/>
                            </a:schemeClr>
                          </a:solidFill>
                        </a:rPr>
                        <a:t>Rechercher de </a:t>
                      </a:r>
                      <a:r>
                        <a:rPr lang="fr-FR" sz="1600" u="sng" dirty="0" smtClean="0">
                          <a:solidFill>
                            <a:schemeClr val="accent6">
                              <a:lumMod val="75000"/>
                            </a:schemeClr>
                          </a:solidFill>
                        </a:rPr>
                        <a:t>l’information* </a:t>
                      </a:r>
                      <a:endParaRPr sz="1600" u="sng">
                        <a:solidFill>
                          <a:schemeClr val="accent6">
                            <a:lumMod val="75000"/>
                          </a:schemeClr>
                        </a:solidFill>
                      </a:endParaRPr>
                    </a:p>
                  </a:txBody>
                  <a:tcPr marL="91425" marR="91425" marT="91425" marB="91425"/>
                </a:tc>
                <a:tc>
                  <a:txBody>
                    <a:bodyPr/>
                    <a:lstStyle/>
                    <a:p>
                      <a:pPr marL="0" lvl="0" indent="0" algn="l" rtl="0">
                        <a:spcBef>
                          <a:spcPts val="0"/>
                        </a:spcBef>
                        <a:spcAft>
                          <a:spcPts val="0"/>
                        </a:spcAft>
                        <a:buNone/>
                      </a:pPr>
                      <a:r>
                        <a:rPr lang="fr-FR" sz="1400" b="0" i="0" u="none" strike="noStrike" cap="none" dirty="0" smtClean="0">
                          <a:solidFill>
                            <a:schemeClr val="accent6">
                              <a:lumMod val="75000"/>
                            </a:schemeClr>
                          </a:solidFill>
                          <a:latin typeface="Arial"/>
                          <a:ea typeface="Arial"/>
                          <a:cs typeface="Arial"/>
                          <a:sym typeface="Arial"/>
                        </a:rPr>
                        <a:t>Le jeu permet aux élèves de </a:t>
                      </a:r>
                      <a:r>
                        <a:rPr lang="fr-FR" sz="1400" b="1" i="0" u="none" strike="noStrike" cap="none" dirty="0" smtClean="0">
                          <a:solidFill>
                            <a:schemeClr val="accent6">
                              <a:lumMod val="75000"/>
                            </a:schemeClr>
                          </a:solidFill>
                          <a:latin typeface="Arial"/>
                          <a:ea typeface="Arial"/>
                          <a:cs typeface="Arial"/>
                          <a:sym typeface="Arial"/>
                        </a:rPr>
                        <a:t>reconnaître différentes situations de harcèlement et de cyberharcèlement</a:t>
                      </a:r>
                      <a:r>
                        <a:rPr lang="fr-FR" sz="1400" b="0" i="0" u="none" strike="noStrike" cap="none" dirty="0" smtClean="0">
                          <a:solidFill>
                            <a:schemeClr val="accent6">
                              <a:lumMod val="75000"/>
                            </a:schemeClr>
                          </a:solidFill>
                          <a:latin typeface="Arial"/>
                          <a:ea typeface="Arial"/>
                          <a:cs typeface="Arial"/>
                          <a:sym typeface="Arial"/>
                        </a:rPr>
                        <a:t>. Il convient de faire ressortir les gestes qu’ils doivent effectuer s’ils sont victimes ou témoins de harcèlement et/ou de cyberharcèlement</a:t>
                      </a:r>
                      <a:endParaRPr sz="1200">
                        <a:solidFill>
                          <a:schemeClr val="accent6">
                            <a:lumMod val="75000"/>
                          </a:schemeClr>
                        </a:solidFill>
                      </a:endParaRPr>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u="sng" dirty="0">
                          <a:solidFill>
                            <a:schemeClr val="accent6">
                              <a:lumMod val="75000"/>
                            </a:schemeClr>
                          </a:solidFill>
                        </a:rPr>
                        <a:t>Présenter de </a:t>
                      </a:r>
                      <a:r>
                        <a:rPr lang="fr-FR" sz="1600" u="sng" dirty="0" smtClean="0">
                          <a:solidFill>
                            <a:schemeClr val="accent6">
                              <a:lumMod val="75000"/>
                            </a:schemeClr>
                          </a:solidFill>
                        </a:rPr>
                        <a:t>l’information*</a:t>
                      </a:r>
                      <a:endParaRPr sz="1600" u="sng" baseline="30000">
                        <a:solidFill>
                          <a:schemeClr val="accent6">
                            <a:lumMod val="75000"/>
                          </a:schemeClr>
                        </a:solidFill>
                      </a:endParaRPr>
                    </a:p>
                  </a:txBody>
                  <a:tcPr marL="91425" marR="91425" marT="91425" marB="91425"/>
                </a:tc>
                <a:tc>
                  <a:txBody>
                    <a:bodyPr/>
                    <a:lstStyle/>
                    <a:p>
                      <a:pPr marL="0" lvl="0" indent="0" algn="l" rtl="0">
                        <a:spcBef>
                          <a:spcPts val="0"/>
                        </a:spcBef>
                        <a:spcAft>
                          <a:spcPts val="0"/>
                        </a:spcAft>
                        <a:buNone/>
                      </a:pPr>
                      <a:r>
                        <a:rPr lang="fr-FR" sz="1200" dirty="0" smtClean="0">
                          <a:solidFill>
                            <a:schemeClr val="accent6">
                              <a:lumMod val="75000"/>
                            </a:schemeClr>
                          </a:solidFill>
                        </a:rPr>
                        <a:t>Développer</a:t>
                      </a:r>
                      <a:r>
                        <a:rPr lang="fr-FR" sz="1200" baseline="0" dirty="0" smtClean="0">
                          <a:solidFill>
                            <a:schemeClr val="accent6">
                              <a:lumMod val="75000"/>
                            </a:schemeClr>
                          </a:solidFill>
                        </a:rPr>
                        <a:t> les p</a:t>
                      </a:r>
                      <a:r>
                        <a:rPr lang="fr-FR" sz="1200" dirty="0" smtClean="0">
                          <a:solidFill>
                            <a:schemeClr val="accent6">
                              <a:lumMod val="75000"/>
                            </a:schemeClr>
                          </a:solidFill>
                        </a:rPr>
                        <a:t>hases </a:t>
                      </a:r>
                      <a:r>
                        <a:rPr lang="fr-FR" sz="1200" dirty="0" smtClean="0">
                          <a:solidFill>
                            <a:schemeClr val="accent6">
                              <a:lumMod val="75000"/>
                            </a:schemeClr>
                          </a:solidFill>
                        </a:rPr>
                        <a:t>orales </a:t>
                      </a:r>
                      <a:r>
                        <a:rPr lang="fr-FR" sz="1200" dirty="0" smtClean="0">
                          <a:solidFill>
                            <a:schemeClr val="accent6">
                              <a:lumMod val="75000"/>
                            </a:schemeClr>
                          </a:solidFill>
                        </a:rPr>
                        <a:t>ou en débriefing </a:t>
                      </a:r>
                      <a:r>
                        <a:rPr lang="fr-FR" sz="1200" dirty="0" smtClean="0">
                          <a:solidFill>
                            <a:schemeClr val="accent6">
                              <a:lumMod val="75000"/>
                            </a:schemeClr>
                          </a:solidFill>
                        </a:rPr>
                        <a:t>: </a:t>
                      </a:r>
                      <a:r>
                        <a:rPr lang="fr-FR" sz="1400" b="0" i="0" u="none" strike="noStrike" cap="none" dirty="0" smtClean="0">
                          <a:solidFill>
                            <a:schemeClr val="accent6">
                              <a:lumMod val="75000"/>
                            </a:schemeClr>
                          </a:solidFill>
                          <a:latin typeface="Arial"/>
                          <a:ea typeface="Arial"/>
                          <a:cs typeface="Arial"/>
                          <a:sym typeface="Arial"/>
                        </a:rPr>
                        <a:t>Le </a:t>
                      </a:r>
                      <a:r>
                        <a:rPr lang="fr-FR" sz="1400" b="1" i="0" u="none" strike="noStrike" cap="none" dirty="0" smtClean="0">
                          <a:solidFill>
                            <a:schemeClr val="accent6">
                              <a:lumMod val="75000"/>
                            </a:schemeClr>
                          </a:solidFill>
                          <a:latin typeface="Arial"/>
                          <a:ea typeface="Arial"/>
                          <a:cs typeface="Arial"/>
                          <a:sym typeface="Arial"/>
                        </a:rPr>
                        <a:t>débriefing immédiat </a:t>
                      </a:r>
                      <a:r>
                        <a:rPr lang="fr-FR" sz="1400" b="0" i="0" u="none" strike="noStrike" cap="none" dirty="0" smtClean="0">
                          <a:solidFill>
                            <a:schemeClr val="accent6">
                              <a:lumMod val="75000"/>
                            </a:schemeClr>
                          </a:solidFill>
                          <a:latin typeface="Arial"/>
                          <a:ea typeface="Arial"/>
                          <a:cs typeface="Arial"/>
                          <a:sym typeface="Arial"/>
                        </a:rPr>
                        <a:t>du jeu permet aux élèves d’ancrer dans leur mémoire ce qu’ils ont vu lors de l’escape game.</a:t>
                      </a:r>
                      <a:endParaRPr sz="1200">
                        <a:solidFill>
                          <a:schemeClr val="accent6">
                            <a:lumMod val="75000"/>
                          </a:schemeClr>
                        </a:solidFill>
                      </a:endParaRPr>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u="sng" dirty="0">
                          <a:solidFill>
                            <a:srgbClr val="222222"/>
                          </a:solidFill>
                        </a:rPr>
                        <a:t>Résoudre des problèmes et calculer</a:t>
                      </a:r>
                      <a:endParaRPr sz="1600" u="sng">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Utiliser des appareils issus du</a:t>
                      </a:r>
                      <a:r>
                        <a:rPr lang="fr-FR" sz="1200" baseline="0" dirty="0" smtClean="0"/>
                        <a:t> BYOD : </a:t>
                      </a:r>
                      <a:r>
                        <a:rPr lang="fr-FR" sz="1200" dirty="0" smtClean="0"/>
                        <a:t>Paramétrages</a:t>
                      </a:r>
                      <a:r>
                        <a:rPr lang="fr-FR" sz="1200" baseline="0" dirty="0" smtClean="0"/>
                        <a:t> </a:t>
                      </a:r>
                      <a:r>
                        <a:rPr lang="fr-FR" sz="1200" baseline="0" dirty="0" smtClean="0"/>
                        <a:t>et décodages d’énigmes (binaire et hexadécimal) : Bonne approche de la Cybersécurité. </a:t>
                      </a:r>
                      <a:r>
                        <a:rPr lang="fr-FR" sz="1200" dirty="0" smtClean="0"/>
                        <a:t>(voir livret du jeu)</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dirty="0">
                          <a:solidFill>
                            <a:srgbClr val="222222"/>
                          </a:solidFill>
                        </a:rPr>
                        <a:t>S’entraîner Apprendre à distance </a:t>
                      </a:r>
                      <a:endParaRPr sz="1600">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dirty="0">
                          <a:solidFill>
                            <a:srgbClr val="222222"/>
                          </a:solidFill>
                        </a:rPr>
                        <a:t>Évaluer, </a:t>
                      </a:r>
                      <a:r>
                        <a:rPr lang="fr-FR" sz="1600" dirty="0" smtClean="0">
                          <a:solidFill>
                            <a:srgbClr val="222222"/>
                          </a:solidFill>
                        </a:rPr>
                        <a:t>s’auto-évaluer</a:t>
                      </a:r>
                      <a:r>
                        <a:rPr lang="fr-FR" sz="1600" dirty="0">
                          <a:solidFill>
                            <a:srgbClr val="222222"/>
                          </a:solidFill>
                        </a:rPr>
                        <a:t>, suivre les progrès et les difficultés </a:t>
                      </a:r>
                      <a:endParaRPr sz="1600">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r h="381000">
                <a:tc>
                  <a:txBody>
                    <a:bodyPr/>
                    <a:lstStyle/>
                    <a:p>
                      <a:pPr marL="0" lvl="0" indent="0" algn="l" rtl="0">
                        <a:spcBef>
                          <a:spcPts val="0"/>
                        </a:spcBef>
                        <a:spcAft>
                          <a:spcPts val="0"/>
                        </a:spcAft>
                        <a:buClr>
                          <a:schemeClr val="dk1"/>
                        </a:buClr>
                        <a:buFont typeface="Arial"/>
                        <a:buNone/>
                      </a:pPr>
                      <a:r>
                        <a:rPr lang="fr-FR" sz="1600" dirty="0">
                          <a:solidFill>
                            <a:srgbClr val="222222"/>
                          </a:solidFill>
                        </a:rPr>
                        <a:t>Faciliter l’apprentissage des élèves à besoins éducatifs particuliers</a:t>
                      </a:r>
                      <a:endParaRPr sz="1600">
                        <a:solidFill>
                          <a:srgbClr val="222222"/>
                        </a:solidFill>
                      </a:endParaRPr>
                    </a:p>
                  </a:txBody>
                  <a:tcPr marL="91425" marR="91425" marT="91425" marB="91425"/>
                </a:tc>
                <a:tc>
                  <a:txBody>
                    <a:bodyPr/>
                    <a:lstStyle/>
                    <a:p>
                      <a:pPr marL="0" lvl="0" indent="0" algn="l" rtl="0">
                        <a:spcBef>
                          <a:spcPts val="0"/>
                        </a:spcBef>
                        <a:spcAft>
                          <a:spcPts val="0"/>
                        </a:spcAft>
                        <a:buNone/>
                      </a:pPr>
                      <a:r>
                        <a:rPr lang="fr-FR" sz="1200" dirty="0" smtClean="0"/>
                        <a:t>/</a:t>
                      </a:r>
                      <a:endParaRPr sz="1200"/>
                    </a:p>
                  </a:txBody>
                  <a:tcPr marL="91425" marR="91425" marT="91425" marB="91425"/>
                </a:tc>
              </a:tr>
            </a:tbl>
          </a:graphicData>
        </a:graphic>
      </p:graphicFrame>
      <p:pic>
        <p:nvPicPr>
          <p:cNvPr id="7" name="Image 6" descr="Fichier:Académie de Nice.svg — Wikipédia"/>
          <p:cNvPicPr/>
          <p:nvPr/>
        </p:nvPicPr>
        <p:blipFill>
          <a:blip r:embed="rId3" cstate="print"/>
          <a:srcRect/>
          <a:stretch>
            <a:fillRect/>
          </a:stretch>
        </p:blipFill>
        <p:spPr bwMode="auto">
          <a:xfrm>
            <a:off x="592455" y="224244"/>
            <a:ext cx="1525905" cy="116586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1769</Words>
  <PresentationFormat>Personnalisé</PresentationFormat>
  <Paragraphs>213</Paragraphs>
  <Slides>11</Slides>
  <Notes>11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Office Theme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FRANCKY F</dc:creator>
  <cp:lastModifiedBy>FRANCKY F</cp:lastModifiedBy>
  <cp:revision>71</cp:revision>
  <dcterms:modified xsi:type="dcterms:W3CDTF">2024-06-14T16:54:13Z</dcterms:modified>
</cp:coreProperties>
</file>