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comments/comment5.xml" ContentType="application/vnd.openxmlformats-officedocument.presentationml.comments+xml"/>
  <Override PartName="/ppt/comments/comment6.xml" ContentType="application/vnd.openxmlformats-officedocument.presentationml.comments+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s/comment3.xml" ContentType="application/vnd.openxmlformats-officedocument.presentationml.comments+xml"/>
  <Override PartName="/ppt/comments/comment4.xml" ContentType="application/vnd.openxmlformats-officedocument.presentationml.comment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2"/>
  </p:notesMasterIdLst>
  <p:sldIdLst>
    <p:sldId id="256" r:id="rId2"/>
    <p:sldId id="257" r:id="rId3"/>
    <p:sldId id="258" r:id="rId4"/>
    <p:sldId id="259" r:id="rId5"/>
    <p:sldId id="260" r:id="rId6"/>
    <p:sldId id="265" r:id="rId7"/>
    <p:sldId id="264" r:id="rId8"/>
    <p:sldId id="261" r:id="rId9"/>
    <p:sldId id="262" r:id="rId10"/>
    <p:sldId id="263"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pos="397">
          <p15:clr>
            <a:srgbClr val="747775"/>
          </p15:clr>
        </p15:guide>
        <p15:guide id="2" pos="7283">
          <p15:clr>
            <a:srgbClr val="747775"/>
          </p15:clr>
        </p15:guide>
        <p15:guide id="3" orient="horz" pos="349">
          <p15:clr>
            <a:srgbClr val="747775"/>
          </p15:clr>
        </p15:guide>
        <p15:guide id="4" pos="3742">
          <p15:clr>
            <a:srgbClr val="747775"/>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ylvie" initials="" lastIdx="7"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CC66FF"/>
  </p:clrMru>
</p:presentationPr>
</file>

<file path=ppt/tableStyles.xml><?xml version="1.0" encoding="utf-8"?>
<a:tblStyleLst xmlns:a="http://schemas.openxmlformats.org/drawingml/2006/main" def="{FA835FDC-8D4D-4C4D-88A2-56FA622B5C89}">
  <a:tblStyle styleId="{FA835FDC-8D4D-4C4D-88A2-56FA622B5C89}"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A0D5086-7501-4F59-A616-A643D17F919C}"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p:scale>
          <a:sx n="100" d="100"/>
          <a:sy n="100" d="100"/>
        </p:scale>
        <p:origin x="-954" y="-288"/>
      </p:cViewPr>
      <p:guideLst>
        <p:guide orient="horz" pos="349"/>
        <p:guide pos="397"/>
        <p:guide pos="7283"/>
        <p:guide pos="374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4-04-30T05:12:16.859" idx="1">
    <p:pos x="621" y="2240"/>
    <p:text>Indiquer l'académie et la discipline concernées</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4-05-13T11:21:31.527" idx="2">
    <p:pos x="1583" y="204"/>
    <p:text>Inscrire le titre du projet académique et les structures concernées</p:text>
  </p:cm>
  <p:cm authorId="0" dt="2024-04-30T05:12:37.057" idx="3">
    <p:pos x="407" y="990"/>
    <p:text>Présentation de la problématique et des axes de réflexion proposés par le groupe académique pour répondre à la thématique TraAM 900 caractères maximum sans les espaces</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4-05-13T14:12:27.994" idx="4">
    <p:pos x="407" y="990"/>
    <p:text>indiquer le niveau travaillé en dessous des compétences mobilisées dans les scénarios (deux compétences au plus par scénario). Cette information est un guide pour les orientations des thématiques de travail futures</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4-04-30T05:13:07.537" idx="5">
    <p:pos x="407" y="990"/>
    <p:text>Pour chaque production (1 par bloc de texte) indiquer le titre la problématique et les liens vers le site académique et edubase
Si l'académie a plus de  quatre projets, dupliquer la slide</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24-04-30T05:13:07.537" idx="7">
    <p:pos x="407" y="990"/>
    <p:text>Pour chaque production (1 par bloc de texte) indiquer le titre la problématique et les liens vers le site académique et edubase
Si l'académie a plus de  quatre projets, dupliquer la slide</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24-04-29T14:09:00.306" idx="6">
    <p:pos x="1583" y="204"/>
    <p:text>Exprimer votre ressenti, perception concernant les apports du numérique dans le contexte de votre expérimentation particulière. positionnez vous seulment par rapport aux fonctions pédagogiques que vous avez mobilisées  supprimez les autres lignes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64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4" name="Google Shape;4;n"/>
          <p:cNvSpPr txBox="1">
            <a:spLocks noGrp="1"/>
          </p:cNvSpPr>
          <p:nvPr>
            <p:ph type="dt" idx="10"/>
          </p:nvPr>
        </p:nvSpPr>
        <p:spPr>
          <a:xfrm>
            <a:off x="3884760" y="0"/>
            <a:ext cx="2971800" cy="45864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5" name="Google Shape;5;n"/>
          <p:cNvSpPr>
            <a:spLocks noGrp="1" noRot="1" noChangeAspect="1"/>
          </p:cNvSpPr>
          <p:nvPr>
            <p:ph type="sldImg" idx="3"/>
          </p:nvPr>
        </p:nvSpPr>
        <p:spPr>
          <a:xfrm>
            <a:off x="685800" y="1143000"/>
            <a:ext cx="5486400" cy="308592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 name="Google Shape;6;n"/>
          <p:cNvSpPr txBox="1">
            <a:spLocks noGrp="1"/>
          </p:cNvSpPr>
          <p:nvPr>
            <p:ph type="body" idx="1"/>
          </p:nvPr>
        </p:nvSpPr>
        <p:spPr>
          <a:xfrm>
            <a:off x="685800" y="4400640"/>
            <a:ext cx="5486400" cy="360036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360"/>
            <a:ext cx="2971800" cy="45864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8" name="Google Shape;8;n"/>
          <p:cNvSpPr txBox="1">
            <a:spLocks noGrp="1"/>
          </p:cNvSpPr>
          <p:nvPr>
            <p:ph type="sldNum" idx="12"/>
          </p:nvPr>
        </p:nvSpPr>
        <p:spPr>
          <a:xfrm>
            <a:off x="3884760" y="8685360"/>
            <a:ext cx="2971800" cy="45864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‹N°›</a:t>
            </a:fld>
            <a:endParaRPr sz="1200" b="0" i="0" u="none" strike="noStrike" cap="none">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cnesco.fr/wp-content/uploads/2020/10/Numerique_Dossier_de_synthese_du_Cnesco.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cnesco.fr/wp-content/uploads/2020/10/Numerique_Dossier_de_synthese_du_Cnesco.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cnesco.fr/wp-content/uploads/2020/10/Numerique_Dossier_de_synthese_du_Cnesco.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d0859845e5_0_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3" name="Google Shape;63;g2d0859845e5_0_26: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64" name="Google Shape;64;g2d0859845e5_0_26: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1</a:t>
            </a:fld>
            <a:endParaRPr sz="1200" b="0" i="0" u="none" strike="noStrike" cap="none">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d0859845e5_0_16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6" name="Google Shape;136;g2d0859845e5_0_168: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1600"/>
          </a:p>
          <a:p>
            <a:pPr marL="0" lvl="0" indent="0" algn="l" rtl="0">
              <a:spcBef>
                <a:spcPts val="0"/>
              </a:spcBef>
              <a:spcAft>
                <a:spcPts val="0"/>
              </a:spcAft>
              <a:buNone/>
            </a:pPr>
            <a:endParaRPr sz="2000"/>
          </a:p>
          <a:p>
            <a:pPr marL="0" lvl="0" indent="0" algn="l" rtl="0">
              <a:spcBef>
                <a:spcPts val="0"/>
              </a:spcBef>
              <a:spcAft>
                <a:spcPts val="0"/>
              </a:spcAft>
              <a:buNone/>
            </a:pPr>
            <a:endParaRPr sz="1600"/>
          </a:p>
        </p:txBody>
      </p:sp>
      <p:sp>
        <p:nvSpPr>
          <p:cNvPr id="137" name="Google Shape;137;g2d0859845e5_0_168: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10</a:t>
            </a:fld>
            <a:endParaRPr sz="1200" b="0" i="0" u="none" strike="noStrike" cap="none">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2d0859845e5_0_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4" name="Google Shape;74;g2d0859845e5_0_36: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75" name="Google Shape;75;g2d0859845e5_0_36: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2</a:t>
            </a:fld>
            <a:endParaRPr sz="1200" b="0" i="0" u="none" strike="noStrike" cap="none">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d0859845e5_0_10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3" name="Google Shape;83;g2d0859845e5_0_109: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84" name="Google Shape;84;g2d0859845e5_0_109: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3</a:t>
            </a:fld>
            <a:endParaRPr sz="1200" b="0" i="0" u="none" strike="noStrike" cap="none">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dbae4ee12f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4" name="Google Shape;94;g2dbae4ee12f_0_0: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95" name="Google Shape;95;g2dbae4ee12f_0_0: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4</a:t>
            </a:fld>
            <a:endParaRPr sz="1200" b="0" i="0" u="none" strike="noStrike" cap="none">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d0859845e5_0_6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4" name="Google Shape;104;g2d0859845e5_0_69: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105" name="Google Shape;105;g2d0859845e5_0_69: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5</a:t>
            </a:fld>
            <a:endParaRPr sz="1200" b="0" i="0" u="none" strike="noStrike" cap="none">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d0859845e5_0_6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4" name="Google Shape;104;g2d0859845e5_0_69: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105" name="Google Shape;105;g2d0859845e5_0_69: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6</a:t>
            </a:fld>
            <a:endParaRPr sz="1200" b="0" i="0" u="none" strike="noStrike" cap="none">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2d0859845e5_0_1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7" name="Google Shape;117;g2d0859845e5_0_134: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fr-FR" sz="1100" u="sng">
                <a:solidFill>
                  <a:schemeClr val="hlink"/>
                </a:solidFill>
                <a:hlinkClick r:id="rId3"/>
              </a:rPr>
              <a:t>Numerique_Dossier_de_synthese_du_Cnesco.pdf</a:t>
            </a:r>
            <a:endParaRPr sz="2000" b="0" strike="noStrike">
              <a:latin typeface="Arial"/>
              <a:ea typeface="Arial"/>
              <a:cs typeface="Arial"/>
              <a:sym typeface="Arial"/>
            </a:endParaRPr>
          </a:p>
        </p:txBody>
      </p:sp>
      <p:sp>
        <p:nvSpPr>
          <p:cNvPr id="118" name="Google Shape;118;g2d0859845e5_0_134: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7</a:t>
            </a:fld>
            <a:endParaRPr sz="1200" b="0" i="0" u="none" strike="noStrike" cap="none">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2d0859845e5_0_1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7" name="Google Shape;117;g2d0859845e5_0_134: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fr-FR" sz="1100" u="sng">
                <a:solidFill>
                  <a:schemeClr val="hlink"/>
                </a:solidFill>
                <a:hlinkClick r:id="rId3"/>
              </a:rPr>
              <a:t>Numerique_Dossier_de_synthese_du_Cnesco.pdf</a:t>
            </a:r>
            <a:endParaRPr sz="2000" b="0" strike="noStrike">
              <a:latin typeface="Arial"/>
              <a:ea typeface="Arial"/>
              <a:cs typeface="Arial"/>
              <a:sym typeface="Arial"/>
            </a:endParaRPr>
          </a:p>
        </p:txBody>
      </p:sp>
      <p:sp>
        <p:nvSpPr>
          <p:cNvPr id="118" name="Google Shape;118;g2d0859845e5_0_134: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8</a:t>
            </a:fld>
            <a:endParaRPr sz="1200" b="0" i="0" u="none" strike="noStrike" cap="none">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d0859845e5_0_1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6" name="Google Shape;126;g2d0859845e5_0_144: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fr-FR" sz="1100" u="sng" dirty="0">
                <a:solidFill>
                  <a:schemeClr val="hlink"/>
                </a:solidFill>
                <a:hlinkClick r:id="rId3"/>
              </a:rPr>
              <a:t>Numerique_Dossier_de_synthese_du_Cnesco.pdf</a:t>
            </a:r>
            <a:endParaRPr sz="2000"/>
          </a:p>
          <a:p>
            <a:pPr marL="0" lvl="0" indent="0" algn="l" rtl="0">
              <a:spcBef>
                <a:spcPts val="0"/>
              </a:spcBef>
              <a:spcAft>
                <a:spcPts val="0"/>
              </a:spcAft>
              <a:buNone/>
            </a:pPr>
            <a:endParaRPr sz="2000"/>
          </a:p>
          <a:p>
            <a:pPr marL="0" lvl="0" indent="0" algn="l" rtl="0">
              <a:spcBef>
                <a:spcPts val="0"/>
              </a:spcBef>
              <a:spcAft>
                <a:spcPts val="0"/>
              </a:spcAft>
              <a:buNone/>
            </a:pPr>
            <a:endParaRPr sz="2000"/>
          </a:p>
        </p:txBody>
      </p:sp>
      <p:sp>
        <p:nvSpPr>
          <p:cNvPr id="127" name="Google Shape;127;g2d0859845e5_0_144: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9</a:t>
            </a:fld>
            <a:endParaRPr sz="1200" b="0" i="0" u="none" strike="noStrike" cap="none">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
        <p:cNvGrpSpPr/>
        <p:nvPr/>
      </p:nvGrpSpPr>
      <p:grpSpPr>
        <a:xfrm>
          <a:off x="0" y="0"/>
          <a:ext cx="0" cy="0"/>
          <a:chOff x="0" y="0"/>
          <a:chExt cx="0" cy="0"/>
        </a:xfrm>
      </p:grpSpPr>
      <p:sp>
        <p:nvSpPr>
          <p:cNvPr id="14" name="Google Shape;14;p2"/>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43"/>
        <p:cNvGrpSpPr/>
        <p:nvPr/>
      </p:nvGrpSpPr>
      <p:grpSpPr>
        <a:xfrm>
          <a:off x="0" y="0"/>
          <a:ext cx="0" cy="0"/>
          <a:chOff x="0" y="0"/>
          <a:chExt cx="0" cy="0"/>
        </a:xfrm>
      </p:grpSpPr>
      <p:sp>
        <p:nvSpPr>
          <p:cNvPr id="44" name="Google Shape;44;p11"/>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11"/>
          <p:cNvSpPr txBox="1">
            <a:spLocks noGrp="1"/>
          </p:cNvSpPr>
          <p:nvPr>
            <p:ph type="body" idx="1"/>
          </p:nvPr>
        </p:nvSpPr>
        <p:spPr>
          <a:xfrm>
            <a:off x="609480" y="160452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6" name="Google Shape;46;p11"/>
          <p:cNvSpPr txBox="1">
            <a:spLocks noGrp="1"/>
          </p:cNvSpPr>
          <p:nvPr>
            <p:ph type="body" idx="2"/>
          </p:nvPr>
        </p:nvSpPr>
        <p:spPr>
          <a:xfrm>
            <a:off x="609480" y="368208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47"/>
        <p:cNvGrpSpPr/>
        <p:nvPr/>
      </p:nvGrpSpPr>
      <p:grpSpPr>
        <a:xfrm>
          <a:off x="0" y="0"/>
          <a:ext cx="0" cy="0"/>
          <a:chOff x="0" y="0"/>
          <a:chExt cx="0" cy="0"/>
        </a:xfrm>
      </p:grpSpPr>
      <p:sp>
        <p:nvSpPr>
          <p:cNvPr id="48" name="Google Shape;48;p12"/>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2"/>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0" name="Google Shape;50;p12"/>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1" name="Google Shape;51;p12"/>
          <p:cNvSpPr txBox="1">
            <a:spLocks noGrp="1"/>
          </p:cNvSpPr>
          <p:nvPr>
            <p:ph type="body" idx="3"/>
          </p:nvPr>
        </p:nvSpPr>
        <p:spPr>
          <a:xfrm>
            <a:off x="60948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2" name="Google Shape;52;p12"/>
          <p:cNvSpPr txBox="1">
            <a:spLocks noGrp="1"/>
          </p:cNvSpPr>
          <p:nvPr>
            <p:ph type="body" idx="4"/>
          </p:nvPr>
        </p:nvSpPr>
        <p:spPr>
          <a:xfrm>
            <a:off x="623196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3"/>
          <p:cNvSpPr txBox="1">
            <a:spLocks noGrp="1"/>
          </p:cNvSpPr>
          <p:nvPr>
            <p:ph type="body" idx="1"/>
          </p:nvPr>
        </p:nvSpPr>
        <p:spPr>
          <a:xfrm>
            <a:off x="60948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6" name="Google Shape;56;p13"/>
          <p:cNvSpPr txBox="1">
            <a:spLocks noGrp="1"/>
          </p:cNvSpPr>
          <p:nvPr>
            <p:ph type="body" idx="2"/>
          </p:nvPr>
        </p:nvSpPr>
        <p:spPr>
          <a:xfrm>
            <a:off x="431964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7" name="Google Shape;57;p13"/>
          <p:cNvSpPr txBox="1">
            <a:spLocks noGrp="1"/>
          </p:cNvSpPr>
          <p:nvPr>
            <p:ph type="body" idx="3"/>
          </p:nvPr>
        </p:nvSpPr>
        <p:spPr>
          <a:xfrm>
            <a:off x="802980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8" name="Google Shape;58;p13"/>
          <p:cNvSpPr txBox="1">
            <a:spLocks noGrp="1"/>
          </p:cNvSpPr>
          <p:nvPr>
            <p:ph type="body" idx="4"/>
          </p:nvPr>
        </p:nvSpPr>
        <p:spPr>
          <a:xfrm>
            <a:off x="60948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9" name="Google Shape;59;p13"/>
          <p:cNvSpPr txBox="1">
            <a:spLocks noGrp="1"/>
          </p:cNvSpPr>
          <p:nvPr>
            <p:ph type="body" idx="5"/>
          </p:nvPr>
        </p:nvSpPr>
        <p:spPr>
          <a:xfrm>
            <a:off x="431964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60" name="Google Shape;60;p13"/>
          <p:cNvSpPr txBox="1">
            <a:spLocks noGrp="1"/>
          </p:cNvSpPr>
          <p:nvPr>
            <p:ph type="body" idx="6"/>
          </p:nvPr>
        </p:nvSpPr>
        <p:spPr>
          <a:xfrm>
            <a:off x="802980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4"/>
          <p:cNvSpPr txBox="1">
            <a:spLocks noGrp="1"/>
          </p:cNvSpPr>
          <p:nvPr>
            <p:ph type="subTitle" idx="1"/>
          </p:nvPr>
        </p:nvSpPr>
        <p:spPr>
          <a:xfrm>
            <a:off x="609480" y="1604520"/>
            <a:ext cx="10972440" cy="397728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5"/>
          <p:cNvSpPr txBox="1">
            <a:spLocks noGrp="1"/>
          </p:cNvSpPr>
          <p:nvPr>
            <p:ph type="body" idx="1"/>
          </p:nvPr>
        </p:nvSpPr>
        <p:spPr>
          <a:xfrm>
            <a:off x="609480" y="1604520"/>
            <a:ext cx="1097244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22"/>
        <p:cNvGrpSpPr/>
        <p:nvPr/>
      </p:nvGrpSpPr>
      <p:grpSpPr>
        <a:xfrm>
          <a:off x="0" y="0"/>
          <a:ext cx="0" cy="0"/>
          <a:chOff x="0" y="0"/>
          <a:chExt cx="0" cy="0"/>
        </a:xfrm>
      </p:grpSpPr>
      <p:sp>
        <p:nvSpPr>
          <p:cNvPr id="23" name="Google Shape;23;p6"/>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6"/>
          <p:cNvSpPr txBox="1">
            <a:spLocks noGrp="1"/>
          </p:cNvSpPr>
          <p:nvPr>
            <p:ph type="body" idx="1"/>
          </p:nvPr>
        </p:nvSpPr>
        <p:spPr>
          <a:xfrm>
            <a:off x="60948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5" name="Google Shape;25;p6"/>
          <p:cNvSpPr txBox="1">
            <a:spLocks noGrp="1"/>
          </p:cNvSpPr>
          <p:nvPr>
            <p:ph type="body" idx="2"/>
          </p:nvPr>
        </p:nvSpPr>
        <p:spPr>
          <a:xfrm>
            <a:off x="623196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26"/>
        <p:cNvGrpSpPr/>
        <p:nvPr/>
      </p:nvGrpSpPr>
      <p:grpSpPr>
        <a:xfrm>
          <a:off x="0" y="0"/>
          <a:ext cx="0" cy="0"/>
          <a:chOff x="0" y="0"/>
          <a:chExt cx="0" cy="0"/>
        </a:xfrm>
      </p:grpSpPr>
      <p:sp>
        <p:nvSpPr>
          <p:cNvPr id="27" name="Google Shape;27;p7"/>
          <p:cNvSpPr txBox="1">
            <a:spLocks noGrp="1"/>
          </p:cNvSpPr>
          <p:nvPr>
            <p:ph type="subTitle" idx="1"/>
          </p:nvPr>
        </p:nvSpPr>
        <p:spPr>
          <a:xfrm>
            <a:off x="0" y="-2405520"/>
            <a:ext cx="240120" cy="592524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8"/>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1" name="Google Shape;31;p8"/>
          <p:cNvSpPr txBox="1">
            <a:spLocks noGrp="1"/>
          </p:cNvSpPr>
          <p:nvPr>
            <p:ph type="body" idx="2"/>
          </p:nvPr>
        </p:nvSpPr>
        <p:spPr>
          <a:xfrm>
            <a:off x="623196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2" name="Google Shape;32;p8"/>
          <p:cNvSpPr txBox="1">
            <a:spLocks noGrp="1"/>
          </p:cNvSpPr>
          <p:nvPr>
            <p:ph type="body" idx="3"/>
          </p:nvPr>
        </p:nvSpPr>
        <p:spPr>
          <a:xfrm>
            <a:off x="60948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9"/>
          <p:cNvSpPr txBox="1">
            <a:spLocks noGrp="1"/>
          </p:cNvSpPr>
          <p:nvPr>
            <p:ph type="body" idx="1"/>
          </p:nvPr>
        </p:nvSpPr>
        <p:spPr>
          <a:xfrm>
            <a:off x="60948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6" name="Google Shape;36;p9"/>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7" name="Google Shape;37;p9"/>
          <p:cNvSpPr txBox="1">
            <a:spLocks noGrp="1"/>
          </p:cNvSpPr>
          <p:nvPr>
            <p:ph type="body" idx="3"/>
          </p:nvPr>
        </p:nvSpPr>
        <p:spPr>
          <a:xfrm>
            <a:off x="623196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38"/>
        <p:cNvGrpSpPr/>
        <p:nvPr/>
      </p:nvGrpSpPr>
      <p:grpSpPr>
        <a:xfrm>
          <a:off x="0" y="0"/>
          <a:ext cx="0" cy="0"/>
          <a:chOff x="0" y="0"/>
          <a:chExt cx="0" cy="0"/>
        </a:xfrm>
      </p:grpSpPr>
      <p:sp>
        <p:nvSpPr>
          <p:cNvPr id="39" name="Google Shape;39;p10"/>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0"/>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1" name="Google Shape;41;p10"/>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2" name="Google Shape;42;p10"/>
          <p:cNvSpPr txBox="1">
            <a:spLocks noGrp="1"/>
          </p:cNvSpPr>
          <p:nvPr>
            <p:ph type="body" idx="3"/>
          </p:nvPr>
        </p:nvSpPr>
        <p:spPr>
          <a:xfrm>
            <a:off x="609480" y="368208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0" y="0"/>
            <a:ext cx="240120" cy="24012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1" name="Google Shape;11;p1"/>
          <p:cNvSpPr/>
          <p:nvPr/>
        </p:nvSpPr>
        <p:spPr>
          <a:xfrm>
            <a:off x="3048120" y="6517080"/>
            <a:ext cx="6095880" cy="228960"/>
          </a:xfrm>
          <a:custGeom>
            <a:avLst/>
            <a:gdLst/>
            <a:ahLst/>
            <a:cxnLst/>
            <a:rect l="l" t="t" r="r" b="b"/>
            <a:pathLst>
              <a:path w="21600" h="21600" extrusionOk="0">
                <a:moveTo>
                  <a:pt x="0" y="0"/>
                </a:moveTo>
                <a:lnTo>
                  <a:pt x="21600" y="0"/>
                </a:lnTo>
                <a:lnTo>
                  <a:pt x="21600" y="21600"/>
                </a:lnTo>
                <a:lnTo>
                  <a:pt x="0" y="21600"/>
                </a:lnTo>
                <a:close/>
              </a:path>
            </a:pathLst>
          </a:custGeom>
          <a:noFill/>
          <a:ln>
            <a:noFill/>
          </a:ln>
        </p:spPr>
        <p:txBody>
          <a:bodyPr spcFirstLastPara="1" wrap="square" lIns="91425" tIns="45700" rIns="91425" bIns="45700" anchor="t" anchorCtr="1">
            <a:noAutofit/>
          </a:bodyPr>
          <a:lstStyle/>
          <a:p>
            <a:pPr marL="0" marR="0" lvl="0" indent="0" algn="ctr" rtl="0">
              <a:lnSpc>
                <a:spcPct val="100000"/>
              </a:lnSpc>
              <a:spcBef>
                <a:spcPts val="0"/>
              </a:spcBef>
              <a:spcAft>
                <a:spcPts val="0"/>
              </a:spcAft>
              <a:buNone/>
            </a:pPr>
            <a:r>
              <a:rPr lang="fr-FR" sz="900" b="0" i="0" u="none" strike="noStrike" cap="none">
                <a:solidFill>
                  <a:srgbClr val="000000"/>
                </a:solidFill>
                <a:latin typeface="Arial"/>
                <a:ea typeface="Arial"/>
                <a:cs typeface="Arial"/>
                <a:sym typeface="Arial"/>
              </a:rPr>
              <a:t>Direction du numérique pour l’éducation – Sous-direction de la transformation numérique</a:t>
            </a:r>
            <a:endParaRPr sz="900" b="0" i="0" u="none" strike="noStrike" cap="none">
              <a:latin typeface="Arial"/>
              <a:ea typeface="Arial"/>
              <a:cs typeface="Arial"/>
              <a:sym typeface="Arial"/>
            </a:endParaRPr>
          </a:p>
        </p:txBody>
      </p:sp>
      <p:sp>
        <p:nvSpPr>
          <p:cNvPr id="12" name="Google Shape;12;p1"/>
          <p:cNvSpPr txBox="1">
            <a:spLocks noGrp="1"/>
          </p:cNvSpPr>
          <p:nvPr>
            <p:ph type="body" idx="1"/>
          </p:nvPr>
        </p:nvSpPr>
        <p:spPr>
          <a:xfrm>
            <a:off x="609480" y="1604520"/>
            <a:ext cx="10972440" cy="397728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comments" Target="../comments/commen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hyperlink" Target="https://escapecards.fr/"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comments" Target="../comments/comment3.xml"/><Relationship Id="rId3" Type="http://schemas.openxmlformats.org/officeDocument/2006/relationships/hyperlink" Target="https://espace-commun.ac-nice.fr/pluginfile.php/24488/mod_folder/content/0/Seance%201%20escape%20game%20cyberharcelement%20Jdolle%202023%28version%202%29.pdf?forcedownload=1" TargetMode="External"/><Relationship Id="rId7"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espace-commun.ac-nice.fr/pluginfile.php/24719/mod_resource/content/3/Plan%20g%C3%A9n%C3%A9ral%20v5.1.jpg" TargetMode="External"/><Relationship Id="rId5" Type="http://schemas.openxmlformats.org/officeDocument/2006/relationships/hyperlink" Target="https://espace-commun.ac-nice.fr/pluginfile.php/24488/mod_folder/content/0/Seance%203%20choix%20des%20groupe%20par%20themes.pdf?forcedownload=1" TargetMode="External"/><Relationship Id="rId4" Type="http://schemas.openxmlformats.org/officeDocument/2006/relationships/hyperlink" Target="https://espace-commun.ac-nice.fr/pluginfile.php/24488/mod_folder/content/0/Seance%202%20Le%20scenario%20de%20lescape%20game%20cyberharcelement%20Jdolle%202023.pdf?forcedownload=1" TargetMode="External"/></Relationships>
</file>

<file path=ppt/slides/_rels/slide5.xml.rels><?xml version="1.0" encoding="UTF-8" standalone="yes"?>
<Relationships xmlns="http://schemas.openxmlformats.org/package/2006/relationships"><Relationship Id="rId8" Type="http://schemas.openxmlformats.org/officeDocument/2006/relationships/comments" Target="../comments/comment4.xml"/><Relationship Id="rId3" Type="http://schemas.openxmlformats.org/officeDocument/2006/relationships/hyperlink" Target="https://espace-commun.ac-nice.fr/course/view.php?id=815" TargetMode="External"/><Relationship Id="rId7"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app.escapecards.fr/intro.php?prive=J-IE6vhElTt5XIqWts9zbiXTfkjq3xu7&amp;mdpJ" TargetMode="External"/><Relationship Id="rId5" Type="http://schemas.openxmlformats.org/officeDocument/2006/relationships/hyperlink" Target="https://podeduc.apps.education.fr/video/48213-storyboard-traam-sti-2023-2025-v2canevasmp4/08cb770d8989d63e24f765a47ff6e730f7a9ba9d8505200f0de6f0be844d890c/" TargetMode="External"/><Relationship Id="rId4" Type="http://schemas.openxmlformats.org/officeDocument/2006/relationships/hyperlink" Target="https://podeduc.apps.education.fr/video/44456-storyboard-presentation-du-traam-sti-2023-2024-avec-consignesmp4/6475bd2af63031876659a78e4dd942e8d8581e968ac769489da63deaab2bbc83/" TargetMode="External"/></Relationships>
</file>

<file path=ppt/slides/_rels/slide6.xml.rels><?xml version="1.0" encoding="UTF-8" standalone="yes"?>
<Relationships xmlns="http://schemas.openxmlformats.org/package/2006/relationships"><Relationship Id="rId8" Type="http://schemas.openxmlformats.org/officeDocument/2006/relationships/comments" Target="../comments/comment5.xml"/><Relationship Id="rId3" Type="http://schemas.openxmlformats.org/officeDocument/2006/relationships/hyperlink" Target="https://espace-commun.ac-nice.fr/pluginfile.php/24597/mod_resource/content/13/Cartes%20jeu%20cybersecurite%20vs%20cyberharc%C3%A8lement-Modele-40%20%2840%20carte%20%C3%A0%20jouer%29%20v5.3.pdf" TargetMode="External"/><Relationship Id="rId7"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espace-commun.ac-nice.fr/pluginfile.php/24719/mod_resource/content/3/Plan%20g%C3%A9n%C3%A9ral%20v5.1.jpg" TargetMode="External"/><Relationship Id="rId5" Type="http://schemas.openxmlformats.org/officeDocument/2006/relationships/hyperlink" Target="https://espace-commun.ac-nice.fr/pluginfile.php/24596/mod_resource/content/6/Presentation%20eleves%20Diaporama%28traam%20sti%20cyber%29%20v1.4.pdf" TargetMode="External"/><Relationship Id="rId4" Type="http://schemas.openxmlformats.org/officeDocument/2006/relationships/hyperlink" Target="https://espace-commun.ac-nice.fr/pluginfile.php/24499/mod_resource/content/17/Livret%20pedagogique-traam%202023-2025%20v3.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researchgate.net/publication/327226817_Etude_exploratoire_sur_l'integration_des_jeux_dans_l'apprentissage_des_eleves_par_les_enseignants_novices_du_secondair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hyperlink" Target="https://cnam.hal.science/hal-03234523/document"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comments" Target="../comments/commen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5"/>
        <p:cNvGrpSpPr/>
        <p:nvPr/>
      </p:nvGrpSpPr>
      <p:grpSpPr>
        <a:xfrm>
          <a:off x="0" y="0"/>
          <a:ext cx="0" cy="0"/>
          <a:chOff x="0" y="0"/>
          <a:chExt cx="0" cy="0"/>
        </a:xfrm>
      </p:grpSpPr>
      <p:sp>
        <p:nvSpPr>
          <p:cNvPr id="66" name="Google Shape;66;p14"/>
          <p:cNvSpPr/>
          <p:nvPr/>
        </p:nvSpPr>
        <p:spPr>
          <a:xfrm>
            <a:off x="630000" y="1680400"/>
            <a:ext cx="11562000" cy="5177700"/>
          </a:xfrm>
          <a:prstGeom prst="rect">
            <a:avLst/>
          </a:prstGeom>
          <a:solidFill>
            <a:srgbClr val="00009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Arial"/>
              <a:ea typeface="Arial"/>
              <a:cs typeface="Arial"/>
              <a:sym typeface="Arial"/>
            </a:endParaRPr>
          </a:p>
        </p:txBody>
      </p:sp>
      <p:pic>
        <p:nvPicPr>
          <p:cNvPr id="67" name="Google Shape;67;p14"/>
          <p:cNvPicPr preferRelativeResize="0"/>
          <p:nvPr/>
        </p:nvPicPr>
        <p:blipFill rotWithShape="1">
          <a:blip r:embed="rId3">
            <a:alphaModFix/>
          </a:blip>
          <a:srcRect/>
          <a:stretch/>
        </p:blipFill>
        <p:spPr>
          <a:xfrm>
            <a:off x="507240" y="144439"/>
            <a:ext cx="1663444" cy="1367658"/>
          </a:xfrm>
          <a:prstGeom prst="rect">
            <a:avLst/>
          </a:prstGeom>
          <a:noFill/>
          <a:ln>
            <a:noFill/>
          </a:ln>
        </p:spPr>
      </p:pic>
      <p:sp>
        <p:nvSpPr>
          <p:cNvPr id="68" name="Google Shape;68;p14"/>
          <p:cNvSpPr txBox="1"/>
          <p:nvPr/>
        </p:nvSpPr>
        <p:spPr>
          <a:xfrm>
            <a:off x="985994" y="5447075"/>
            <a:ext cx="10814700" cy="5541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3000" b="1" dirty="0" smtClean="0">
                <a:solidFill>
                  <a:srgbClr val="9900FF"/>
                </a:solidFill>
              </a:rPr>
              <a:t>Sciences et Techniques Industrielles LP</a:t>
            </a:r>
            <a:endParaRPr sz="3000" b="1">
              <a:solidFill>
                <a:srgbClr val="9900FF"/>
              </a:solidFill>
            </a:endParaRPr>
          </a:p>
        </p:txBody>
      </p:sp>
      <p:sp>
        <p:nvSpPr>
          <p:cNvPr id="69" name="Google Shape;69;p14"/>
          <p:cNvSpPr txBox="1"/>
          <p:nvPr/>
        </p:nvSpPr>
        <p:spPr>
          <a:xfrm>
            <a:off x="986000" y="3556750"/>
            <a:ext cx="10534200" cy="153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5400" b="1" i="1">
              <a:solidFill>
                <a:srgbClr val="FFFFFF"/>
              </a:solidFill>
              <a:latin typeface="Arial"/>
              <a:ea typeface="Arial"/>
              <a:cs typeface="Arial"/>
              <a:sym typeface="Arial"/>
            </a:endParaRPr>
          </a:p>
          <a:p>
            <a:pPr marL="0" marR="0" lvl="0" indent="0" algn="l" rtl="0">
              <a:spcBef>
                <a:spcPts val="0"/>
              </a:spcBef>
              <a:spcAft>
                <a:spcPts val="0"/>
              </a:spcAft>
              <a:buNone/>
            </a:pPr>
            <a:r>
              <a:rPr lang="fr-FR" sz="4000" b="1" i="1" dirty="0">
                <a:solidFill>
                  <a:srgbClr val="E8D4F5"/>
                </a:solidFill>
              </a:rPr>
              <a:t>Bilan de l’a</a:t>
            </a:r>
            <a:r>
              <a:rPr lang="fr-FR" sz="4000" b="1" i="1" dirty="0">
                <a:solidFill>
                  <a:srgbClr val="FFFFFF"/>
                </a:solidFill>
                <a:latin typeface="Arial"/>
                <a:ea typeface="Arial"/>
                <a:cs typeface="Arial"/>
                <a:sym typeface="Arial"/>
              </a:rPr>
              <a:t>cadémie </a:t>
            </a:r>
            <a:r>
              <a:rPr lang="fr-FR" sz="4000" b="1" i="1" dirty="0" smtClean="0">
                <a:solidFill>
                  <a:srgbClr val="FFFFFF"/>
                </a:solidFill>
                <a:latin typeface="Arial"/>
                <a:ea typeface="Arial"/>
                <a:cs typeface="Arial"/>
                <a:sym typeface="Arial"/>
              </a:rPr>
              <a:t>de NICE</a:t>
            </a:r>
            <a:endParaRPr sz="4000" i="1">
              <a:solidFill>
                <a:srgbClr val="9900FF"/>
              </a:solidFill>
              <a:latin typeface="Arial"/>
              <a:ea typeface="Arial"/>
              <a:cs typeface="Arial"/>
              <a:sym typeface="Arial"/>
            </a:endParaRPr>
          </a:p>
        </p:txBody>
      </p:sp>
      <p:pic>
        <p:nvPicPr>
          <p:cNvPr id="70" name="Google Shape;70;p14"/>
          <p:cNvPicPr preferRelativeResize="0"/>
          <p:nvPr/>
        </p:nvPicPr>
        <p:blipFill rotWithShape="1">
          <a:blip r:embed="rId4">
            <a:alphaModFix/>
          </a:blip>
          <a:srcRect/>
          <a:stretch/>
        </p:blipFill>
        <p:spPr>
          <a:xfrm>
            <a:off x="830684" y="2166910"/>
            <a:ext cx="3212463" cy="2064877"/>
          </a:xfrm>
          <a:prstGeom prst="rect">
            <a:avLst/>
          </a:prstGeom>
          <a:noFill/>
          <a:ln>
            <a:noFill/>
          </a:ln>
        </p:spPr>
      </p:pic>
      <p:sp>
        <p:nvSpPr>
          <p:cNvPr id="71" name="Google Shape;71;p14"/>
          <p:cNvSpPr txBox="1"/>
          <p:nvPr/>
        </p:nvSpPr>
        <p:spPr>
          <a:xfrm>
            <a:off x="4521696" y="522069"/>
            <a:ext cx="1904400" cy="430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100" b="1">
                <a:solidFill>
                  <a:srgbClr val="000000"/>
                </a:solidFill>
                <a:latin typeface="Arial"/>
                <a:ea typeface="Arial"/>
                <a:cs typeface="Arial"/>
                <a:sym typeface="Arial"/>
              </a:rPr>
              <a:t>Direction du numérique </a:t>
            </a:r>
            <a:br>
              <a:rPr lang="fr-FR" sz="1100" b="1">
                <a:solidFill>
                  <a:srgbClr val="000000"/>
                </a:solidFill>
                <a:latin typeface="Arial"/>
                <a:ea typeface="Arial"/>
                <a:cs typeface="Arial"/>
                <a:sym typeface="Arial"/>
              </a:rPr>
            </a:br>
            <a:r>
              <a:rPr lang="fr-FR" sz="1100" b="1">
                <a:solidFill>
                  <a:srgbClr val="000000"/>
                </a:solidFill>
                <a:latin typeface="Arial"/>
                <a:ea typeface="Arial"/>
                <a:cs typeface="Arial"/>
                <a:sym typeface="Arial"/>
              </a:rPr>
              <a:t>pour l’éducation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8"/>
        <p:cNvGrpSpPr/>
        <p:nvPr/>
      </p:nvGrpSpPr>
      <p:grpSpPr>
        <a:xfrm>
          <a:off x="0" y="0"/>
          <a:ext cx="0" cy="0"/>
          <a:chOff x="0" y="0"/>
          <a:chExt cx="0" cy="0"/>
        </a:xfrm>
      </p:grpSpPr>
      <p:sp>
        <p:nvSpPr>
          <p:cNvPr id="139" name="Google Shape;139;p21"/>
          <p:cNvSpPr/>
          <p:nvPr/>
        </p:nvSpPr>
        <p:spPr>
          <a:xfrm>
            <a:off x="3511225" y="6480750"/>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aphicFrame>
        <p:nvGraphicFramePr>
          <p:cNvPr id="141" name="Google Shape;141;p21"/>
          <p:cNvGraphicFramePr/>
          <p:nvPr/>
        </p:nvGraphicFramePr>
        <p:xfrm>
          <a:off x="838200" y="1375898"/>
          <a:ext cx="10287000" cy="4876500"/>
        </p:xfrm>
        <a:graphic>
          <a:graphicData uri="http://schemas.openxmlformats.org/drawingml/2006/table">
            <a:tbl>
              <a:tblPr>
                <a:noFill/>
                <a:tableStyleId>{2A0D5086-7501-4F59-A616-A643D17F919C}</a:tableStyleId>
              </a:tblPr>
              <a:tblGrid>
                <a:gridCol w="6156960"/>
                <a:gridCol w="4130040"/>
              </a:tblGrid>
              <a:tr h="381000">
                <a:tc>
                  <a:txBody>
                    <a:bodyPr/>
                    <a:lstStyle/>
                    <a:p>
                      <a:pPr marL="0" lvl="0" indent="0" algn="l" rtl="0">
                        <a:spcBef>
                          <a:spcPts val="0"/>
                        </a:spcBef>
                        <a:spcAft>
                          <a:spcPts val="0"/>
                        </a:spcAft>
                        <a:buNone/>
                      </a:pPr>
                      <a:r>
                        <a:rPr lang="fr-FR" sz="1600" b="1" dirty="0"/>
                        <a:t>Usage du numérique pour</a:t>
                      </a:r>
                      <a:endParaRPr sz="1600" b="1"/>
                    </a:p>
                  </a:txBody>
                  <a:tcPr marL="91425" marR="91425" marT="91425" marB="91425"/>
                </a:tc>
                <a:tc>
                  <a:txBody>
                    <a:bodyPr/>
                    <a:lstStyle/>
                    <a:p>
                      <a:pPr marL="0" lvl="0" indent="0" algn="l" rtl="0">
                        <a:spcBef>
                          <a:spcPts val="0"/>
                        </a:spcBef>
                        <a:spcAft>
                          <a:spcPts val="0"/>
                        </a:spcAft>
                        <a:buNone/>
                      </a:pPr>
                      <a:r>
                        <a:rPr lang="fr-FR" sz="1200" b="1" dirty="0" smtClean="0"/>
                        <a:t>Ressenti des enseignants sur le jeu.</a:t>
                      </a:r>
                      <a:endParaRPr lang="fr-FR" sz="1200" b="1" dirty="0"/>
                    </a:p>
                  </a:txBody>
                  <a:tcPr marL="91425" marR="91425" marT="91425" marB="91425"/>
                </a:tc>
              </a:tr>
              <a:tr h="381000">
                <a:tc>
                  <a:txBody>
                    <a:bodyPr/>
                    <a:lstStyle/>
                    <a:p>
                      <a:pPr marL="0" lvl="0" indent="0" algn="l" rtl="0">
                        <a:spcBef>
                          <a:spcPts val="0"/>
                        </a:spcBef>
                        <a:spcAft>
                          <a:spcPts val="0"/>
                        </a:spcAft>
                        <a:buClr>
                          <a:schemeClr val="dk1"/>
                        </a:buClr>
                        <a:buSzPts val="1100"/>
                        <a:buFont typeface="Arial"/>
                        <a:buNone/>
                      </a:pPr>
                      <a:r>
                        <a:rPr lang="fr-FR" sz="1600" u="sng" dirty="0">
                          <a:solidFill>
                            <a:schemeClr val="dk1"/>
                          </a:solidFill>
                        </a:rPr>
                        <a:t>Regarder une vidéo, une animation</a:t>
                      </a:r>
                      <a:endParaRPr sz="1200" u="sng">
                        <a:solidFill>
                          <a:schemeClr val="dk1"/>
                        </a:solidFill>
                      </a:endParaRPr>
                    </a:p>
                  </a:txBody>
                  <a:tcPr marL="91425" marR="91425" marT="91425" marB="914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200" dirty="0" smtClean="0"/>
                        <a:t>Sensibilisation avec les vidéos du scénario</a:t>
                      </a:r>
                      <a:r>
                        <a:rPr lang="fr-FR" sz="1200" baseline="0" dirty="0" smtClean="0"/>
                        <a:t> pédagogique (séance 1).</a:t>
                      </a:r>
                      <a:endParaRPr lang="fr-FR" sz="1200" dirty="0" smtClean="0"/>
                    </a:p>
                  </a:txBody>
                  <a:tcPr marL="91425" marR="91425" marT="91425" marB="91425"/>
                </a:tc>
              </a:tr>
              <a:tr h="381000">
                <a:tc>
                  <a:txBody>
                    <a:bodyPr/>
                    <a:lstStyle/>
                    <a:p>
                      <a:pPr marL="0" lvl="0" indent="0" algn="l" rtl="0">
                        <a:spcBef>
                          <a:spcPts val="0"/>
                        </a:spcBef>
                        <a:spcAft>
                          <a:spcPts val="0"/>
                        </a:spcAft>
                        <a:buClr>
                          <a:schemeClr val="dk1"/>
                        </a:buClr>
                        <a:buSzPts val="1100"/>
                        <a:buFont typeface="Arial"/>
                        <a:buNone/>
                      </a:pPr>
                      <a:r>
                        <a:rPr lang="fr-FR" sz="1600" u="sng" dirty="0">
                          <a:solidFill>
                            <a:schemeClr val="dk1"/>
                          </a:solidFill>
                        </a:rPr>
                        <a:t>Jouer </a:t>
                      </a:r>
                      <a:endParaRPr u="sng">
                        <a:solidFill>
                          <a:schemeClr val="dk1"/>
                        </a:solidFill>
                      </a:endParaRPr>
                    </a:p>
                  </a:txBody>
                  <a:tcPr marL="91425" marR="91425" marT="91425" marB="91425"/>
                </a:tc>
                <a:tc>
                  <a:txBody>
                    <a:bodyPr/>
                    <a:lstStyle/>
                    <a:p>
                      <a:pPr marL="0" lvl="0" indent="0" algn="l" rtl="0">
                        <a:spcBef>
                          <a:spcPts val="0"/>
                        </a:spcBef>
                        <a:spcAft>
                          <a:spcPts val="0"/>
                        </a:spcAft>
                        <a:buNone/>
                      </a:pPr>
                      <a:r>
                        <a:rPr lang="fr-FR" sz="1200" dirty="0" smtClean="0"/>
                        <a:t>Vivre le jeu sérieux en réel ou</a:t>
                      </a:r>
                      <a:r>
                        <a:rPr lang="fr-FR" sz="1200" baseline="0" dirty="0" smtClean="0"/>
                        <a:t> en virtuel.</a:t>
                      </a:r>
                      <a:r>
                        <a:rPr lang="fr-FR" sz="1200" dirty="0" smtClean="0"/>
                        <a:t> (voir livret)</a:t>
                      </a:r>
                      <a:endParaRPr sz="1200"/>
                    </a:p>
                  </a:txBody>
                  <a:tcPr marL="91425" marR="91425" marT="91425" marB="91425"/>
                </a:tc>
              </a:tr>
              <a:tr h="381000">
                <a:tc>
                  <a:txBody>
                    <a:bodyPr/>
                    <a:lstStyle/>
                    <a:p>
                      <a:pPr marL="0" lvl="0" indent="0" algn="l" rtl="0">
                        <a:spcBef>
                          <a:spcPts val="0"/>
                        </a:spcBef>
                        <a:spcAft>
                          <a:spcPts val="0"/>
                        </a:spcAft>
                        <a:buClr>
                          <a:schemeClr val="dk1"/>
                        </a:buClr>
                        <a:buSzPts val="1100"/>
                        <a:buFont typeface="Arial"/>
                        <a:buNone/>
                      </a:pPr>
                      <a:r>
                        <a:rPr lang="fr-FR" sz="1600" u="sng" dirty="0">
                          <a:solidFill>
                            <a:schemeClr val="dk1"/>
                          </a:solidFill>
                        </a:rPr>
                        <a:t>Créer un objet technique, une œuvre picturale ou sonore</a:t>
                      </a:r>
                      <a:endParaRPr u="sng">
                        <a:solidFill>
                          <a:schemeClr val="dk1"/>
                        </a:solidFill>
                      </a:endParaRPr>
                    </a:p>
                  </a:txBody>
                  <a:tcPr marL="91425" marR="91425" marT="91425" marB="91425"/>
                </a:tc>
                <a:tc>
                  <a:txBody>
                    <a:bodyPr/>
                    <a:lstStyle/>
                    <a:p>
                      <a:pPr marL="0" lvl="0" indent="0" algn="l" rtl="0">
                        <a:spcBef>
                          <a:spcPts val="0"/>
                        </a:spcBef>
                        <a:spcAft>
                          <a:spcPts val="0"/>
                        </a:spcAft>
                        <a:buNone/>
                      </a:pPr>
                      <a:r>
                        <a:rPr lang="fr-FR" sz="1200" dirty="0" smtClean="0"/>
                        <a:t>Utiliser l’IA pour générer du texte sonorisé </a:t>
                      </a:r>
                      <a:r>
                        <a:rPr lang="fr-FR" sz="1200" baseline="0" dirty="0" smtClean="0"/>
                        <a:t>(séance 3).</a:t>
                      </a:r>
                      <a:endParaRPr sz="1200"/>
                    </a:p>
                  </a:txBody>
                  <a:tcPr marL="91425" marR="91425" marT="91425" marB="91425"/>
                </a:tc>
              </a:tr>
              <a:tr h="381000">
                <a:tc>
                  <a:txBody>
                    <a:bodyPr/>
                    <a:lstStyle/>
                    <a:p>
                      <a:pPr marL="0" lvl="0" indent="0" algn="l" rtl="0">
                        <a:spcBef>
                          <a:spcPts val="0"/>
                        </a:spcBef>
                        <a:spcAft>
                          <a:spcPts val="0"/>
                        </a:spcAft>
                        <a:buClr>
                          <a:schemeClr val="dk1"/>
                        </a:buClr>
                        <a:buSzPts val="1100"/>
                        <a:buFont typeface="Arial"/>
                        <a:buNone/>
                      </a:pPr>
                      <a:r>
                        <a:rPr lang="fr-FR" sz="1600" u="sng" dirty="0">
                          <a:solidFill>
                            <a:schemeClr val="dk1"/>
                          </a:solidFill>
                        </a:rPr>
                        <a:t>Écouter un document sonore, écouter un texte sonorisé</a:t>
                      </a:r>
                      <a:endParaRPr u="sng">
                        <a:solidFill>
                          <a:schemeClr val="dk1"/>
                        </a:solidFill>
                      </a:endParaRPr>
                    </a:p>
                  </a:txBody>
                  <a:tcPr marL="91425" marR="91425" marT="91425" marB="91425"/>
                </a:tc>
                <a:tc>
                  <a:txBody>
                    <a:bodyPr/>
                    <a:lstStyle/>
                    <a:p>
                      <a:pPr marL="0" lvl="0" indent="0" algn="l" rtl="0">
                        <a:spcBef>
                          <a:spcPts val="0"/>
                        </a:spcBef>
                        <a:spcAft>
                          <a:spcPts val="0"/>
                        </a:spcAft>
                        <a:buNone/>
                      </a:pPr>
                      <a:r>
                        <a:rPr lang="fr-FR" sz="1200" dirty="0" smtClean="0"/>
                        <a:t>Ecouter les énigmes sonores</a:t>
                      </a:r>
                      <a:r>
                        <a:rPr lang="fr-FR" sz="1200" baseline="0" dirty="0" smtClean="0"/>
                        <a:t> et les corriger. (séance 3).</a:t>
                      </a:r>
                      <a:endParaRPr sz="1200"/>
                    </a:p>
                  </a:txBody>
                  <a:tcPr marL="91425" marR="91425" marT="91425" marB="91425"/>
                </a:tc>
              </a:tr>
              <a:tr h="381000">
                <a:tc>
                  <a:txBody>
                    <a:bodyPr/>
                    <a:lstStyle/>
                    <a:p>
                      <a:pPr marL="0" lvl="0" indent="0" algn="l" rtl="0">
                        <a:spcBef>
                          <a:spcPts val="0"/>
                        </a:spcBef>
                        <a:spcAft>
                          <a:spcPts val="0"/>
                        </a:spcAft>
                        <a:buClr>
                          <a:schemeClr val="dk1"/>
                        </a:buClr>
                        <a:buSzPts val="1100"/>
                        <a:buFont typeface="Arial"/>
                        <a:buNone/>
                      </a:pPr>
                      <a:r>
                        <a:rPr lang="fr-FR" sz="1600" u="sng" dirty="0">
                          <a:solidFill>
                            <a:schemeClr val="dk1"/>
                          </a:solidFill>
                        </a:rPr>
                        <a:t>Regarder / lire un document multimédia</a:t>
                      </a:r>
                      <a:endParaRPr u="sng">
                        <a:solidFill>
                          <a:schemeClr val="dk1"/>
                        </a:solidFill>
                      </a:endParaRPr>
                    </a:p>
                  </a:txBody>
                  <a:tcPr marL="91425" marR="91425" marT="91425" marB="91425"/>
                </a:tc>
                <a:tc>
                  <a:txBody>
                    <a:bodyPr/>
                    <a:lstStyle/>
                    <a:p>
                      <a:pPr marL="0" lvl="0" indent="0" algn="l" rtl="0">
                        <a:spcBef>
                          <a:spcPts val="0"/>
                        </a:spcBef>
                        <a:spcAft>
                          <a:spcPts val="0"/>
                        </a:spcAft>
                        <a:buNone/>
                      </a:pPr>
                      <a:r>
                        <a:rPr lang="fr-FR" sz="1200" dirty="0" smtClean="0"/>
                        <a:t>Utilisation</a:t>
                      </a:r>
                      <a:r>
                        <a:rPr lang="fr-FR" sz="1200" baseline="0" dirty="0" smtClean="0"/>
                        <a:t> d’une tablette numérique : Bien pour lire les ressources. </a:t>
                      </a:r>
                      <a:r>
                        <a:rPr lang="fr-FR" sz="1200" dirty="0" smtClean="0"/>
                        <a:t>(séance 2).</a:t>
                      </a:r>
                      <a:endParaRPr sz="120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dirty="0">
                          <a:solidFill>
                            <a:schemeClr val="dk1"/>
                          </a:solidFill>
                        </a:rPr>
                        <a:t>Programmer</a:t>
                      </a:r>
                      <a:endParaRPr>
                        <a:solidFill>
                          <a:schemeClr val="dk1"/>
                        </a:solidFill>
                      </a:endParaRPr>
                    </a:p>
                  </a:txBody>
                  <a:tcPr marL="91425" marR="91425" marT="91425" marB="91425"/>
                </a:tc>
                <a:tc>
                  <a:txBody>
                    <a:bodyPr/>
                    <a:lstStyle/>
                    <a:p>
                      <a:pPr marL="0" lvl="0" indent="0" algn="l" rtl="0">
                        <a:spcBef>
                          <a:spcPts val="0"/>
                        </a:spcBef>
                        <a:spcAft>
                          <a:spcPts val="0"/>
                        </a:spcAft>
                        <a:buNone/>
                      </a:pPr>
                      <a:r>
                        <a:rPr lang="fr-FR" sz="1200" dirty="0" smtClean="0"/>
                        <a:t>/</a:t>
                      </a:r>
                      <a:endParaRPr sz="120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u="sng" dirty="0">
                          <a:solidFill>
                            <a:schemeClr val="dk1"/>
                          </a:solidFill>
                        </a:rPr>
                        <a:t>Faire émerger des idées, développer sa créativité</a:t>
                      </a:r>
                      <a:endParaRPr u="sng">
                        <a:solidFill>
                          <a:schemeClr val="dk1"/>
                        </a:solidFill>
                      </a:endParaRPr>
                    </a:p>
                  </a:txBody>
                  <a:tcPr marL="91425" marR="91425" marT="91425" marB="91425"/>
                </a:tc>
                <a:tc>
                  <a:txBody>
                    <a:bodyPr/>
                    <a:lstStyle/>
                    <a:p>
                      <a:pPr marL="0" lvl="0" indent="0" algn="l" rtl="0">
                        <a:spcBef>
                          <a:spcPts val="0"/>
                        </a:spcBef>
                        <a:spcAft>
                          <a:spcPts val="0"/>
                        </a:spcAft>
                        <a:buNone/>
                      </a:pPr>
                      <a:r>
                        <a:rPr lang="fr-FR" sz="1200" dirty="0" smtClean="0"/>
                        <a:t>Création des énigmes papier puis concrétisées (médias, supports</a:t>
                      </a:r>
                      <a:r>
                        <a:rPr lang="fr-FR" sz="1200" baseline="0" dirty="0" smtClean="0"/>
                        <a:t> informatiques…)</a:t>
                      </a:r>
                      <a:r>
                        <a:rPr lang="fr-FR" sz="1200" dirty="0" smtClean="0"/>
                        <a:t> (séance 2).</a:t>
                      </a:r>
                      <a:endParaRPr sz="120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u="sng" dirty="0">
                          <a:solidFill>
                            <a:schemeClr val="dk1"/>
                          </a:solidFill>
                        </a:rPr>
                        <a:t>Motiver</a:t>
                      </a:r>
                      <a:endParaRPr u="sng">
                        <a:solidFill>
                          <a:schemeClr val="dk1"/>
                        </a:solidFill>
                      </a:endParaRPr>
                    </a:p>
                  </a:txBody>
                  <a:tcPr marL="91425" marR="91425" marT="91425" marB="91425"/>
                </a:tc>
                <a:tc>
                  <a:txBody>
                    <a:bodyPr/>
                    <a:lstStyle/>
                    <a:p>
                      <a:pPr marL="0" lvl="0" indent="0" algn="l" rtl="0">
                        <a:spcBef>
                          <a:spcPts val="0"/>
                        </a:spcBef>
                        <a:spcAft>
                          <a:spcPts val="0"/>
                        </a:spcAft>
                        <a:buNone/>
                      </a:pPr>
                      <a:r>
                        <a:rPr lang="fr-FR" sz="1200" dirty="0" smtClean="0"/>
                        <a:t>La motivation par la création d’un jeu est indéniable</a:t>
                      </a:r>
                      <a:r>
                        <a:rPr lang="fr-FR" sz="1200" baseline="0" dirty="0" smtClean="0"/>
                        <a:t> </a:t>
                      </a:r>
                      <a:r>
                        <a:rPr lang="fr-FR" sz="1200" dirty="0" smtClean="0"/>
                        <a:t>(séance 2).</a:t>
                      </a:r>
                      <a:endParaRPr sz="1200"/>
                    </a:p>
                  </a:txBody>
                  <a:tcPr marL="91425" marR="91425" marT="91425" marB="91425"/>
                </a:tc>
              </a:tr>
              <a:tr h="381000">
                <a:tc>
                  <a:txBody>
                    <a:bodyPr/>
                    <a:lstStyle/>
                    <a:p>
                      <a:pPr marL="0" lvl="0" indent="0" algn="l" rtl="0">
                        <a:spcBef>
                          <a:spcPts val="0"/>
                        </a:spcBef>
                        <a:spcAft>
                          <a:spcPts val="0"/>
                        </a:spcAft>
                        <a:buNone/>
                      </a:pPr>
                      <a:r>
                        <a:rPr lang="fr-FR" sz="1600" u="sng" dirty="0" smtClean="0">
                          <a:solidFill>
                            <a:srgbClr val="9900FF"/>
                          </a:solidFill>
                        </a:rPr>
                        <a:t>Collaborer à</a:t>
                      </a:r>
                      <a:r>
                        <a:rPr lang="fr-FR" sz="1600" u="sng" baseline="0" dirty="0" smtClean="0">
                          <a:solidFill>
                            <a:srgbClr val="9900FF"/>
                          </a:solidFill>
                        </a:rPr>
                        <a:t> un projet commun</a:t>
                      </a:r>
                      <a:endParaRPr sz="1600" u="sng">
                        <a:solidFill>
                          <a:srgbClr val="9900FF"/>
                        </a:solidFill>
                      </a:endParaRPr>
                    </a:p>
                  </a:txBody>
                  <a:tcPr marL="91425" marR="91425" marT="91425" marB="91425"/>
                </a:tc>
                <a:tc>
                  <a:txBody>
                    <a:bodyPr/>
                    <a:lstStyle/>
                    <a:p>
                      <a:pPr marL="0" lvl="0" indent="0" algn="l" rtl="0">
                        <a:spcBef>
                          <a:spcPts val="0"/>
                        </a:spcBef>
                        <a:spcAft>
                          <a:spcPts val="0"/>
                        </a:spcAft>
                        <a:buNone/>
                      </a:pPr>
                      <a:r>
                        <a:rPr lang="fr-FR" sz="1200" dirty="0" smtClean="0"/>
                        <a:t>Bonne sensibilisation au scénario pour collaborer au projet et réaliser les énigmes</a:t>
                      </a:r>
                      <a:r>
                        <a:rPr lang="fr-FR" sz="1200" baseline="0" dirty="0" smtClean="0"/>
                        <a:t> (séance 3).</a:t>
                      </a:r>
                      <a:endParaRPr sz="1200"/>
                    </a:p>
                  </a:txBody>
                  <a:tcPr marL="91425" marR="91425" marT="91425" marB="91425"/>
                </a:tc>
              </a:tr>
            </a:tbl>
          </a:graphicData>
        </a:graphic>
      </p:graphicFrame>
      <p:sp>
        <p:nvSpPr>
          <p:cNvPr id="142" name="Google Shape;142;p21"/>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a:solidFill>
                <a:srgbClr val="2424FF"/>
              </a:solidFill>
              <a:latin typeface="Arial"/>
              <a:ea typeface="Arial"/>
              <a:cs typeface="Arial"/>
              <a:sym typeface="Arial"/>
            </a:endParaRPr>
          </a:p>
          <a:p>
            <a:pPr marL="0" marR="0" lvl="0" indent="0" algn="l" rtl="0">
              <a:lnSpc>
                <a:spcPct val="100000"/>
              </a:lnSpc>
              <a:spcBef>
                <a:spcPts val="0"/>
              </a:spcBef>
              <a:spcAft>
                <a:spcPts val="0"/>
              </a:spcAft>
              <a:buNone/>
            </a:pPr>
            <a:endParaRPr sz="1200">
              <a:solidFill>
                <a:srgbClr val="2424FF"/>
              </a:solidFill>
            </a:endParaRPr>
          </a:p>
          <a:p>
            <a:pPr marL="0" lvl="0" indent="0" algn="just" rtl="0">
              <a:spcBef>
                <a:spcPts val="0"/>
              </a:spcBef>
              <a:spcAft>
                <a:spcPts val="0"/>
              </a:spcAft>
              <a:buNone/>
            </a:pPr>
            <a:r>
              <a:rPr lang="fr-FR" sz="2000" b="1" dirty="0">
                <a:solidFill>
                  <a:srgbClr val="000091"/>
                </a:solidFill>
              </a:rPr>
              <a:t>Apports de l’usage du numérique pour apprendre et enseigner</a:t>
            </a:r>
            <a:endParaRPr sz="2000" b="1" i="0" u="none" strike="noStrike" cap="none">
              <a:solidFill>
                <a:srgbClr val="2424FF"/>
              </a:solidFill>
            </a:endParaRPr>
          </a:p>
        </p:txBody>
      </p:sp>
      <p:pic>
        <p:nvPicPr>
          <p:cNvPr id="6" name="Image 5" descr="Fichier:Académie de Nice.svg — Wikipédia"/>
          <p:cNvPicPr/>
          <p:nvPr/>
        </p:nvPicPr>
        <p:blipFill>
          <a:blip r:embed="rId3" cstate="print"/>
          <a:srcRect/>
          <a:stretch>
            <a:fillRect/>
          </a:stretch>
        </p:blipFill>
        <p:spPr bwMode="auto">
          <a:xfrm>
            <a:off x="607695" y="182880"/>
            <a:ext cx="1525905" cy="116586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6"/>
        <p:cNvGrpSpPr/>
        <p:nvPr/>
      </p:nvGrpSpPr>
      <p:grpSpPr>
        <a:xfrm>
          <a:off x="0" y="0"/>
          <a:ext cx="0" cy="0"/>
          <a:chOff x="0" y="0"/>
          <a:chExt cx="0" cy="0"/>
        </a:xfrm>
      </p:grpSpPr>
      <p:sp>
        <p:nvSpPr>
          <p:cNvPr id="77" name="Google Shape;77;p15"/>
          <p:cNvSpPr/>
          <p:nvPr/>
        </p:nvSpPr>
        <p:spPr>
          <a:xfrm>
            <a:off x="647275" y="1572900"/>
            <a:ext cx="10932000" cy="42792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fr-FR" sz="2000" b="1" dirty="0">
                <a:solidFill>
                  <a:srgbClr val="000091"/>
                </a:solidFill>
              </a:rPr>
              <a:t>Présentation du projet académique </a:t>
            </a:r>
            <a:endParaRPr sz="2000">
              <a:solidFill>
                <a:srgbClr val="000091"/>
              </a:solidFill>
              <a:latin typeface="Arial"/>
              <a:ea typeface="Arial"/>
              <a:cs typeface="Arial"/>
              <a:sym typeface="Arial"/>
            </a:endParaRPr>
          </a:p>
          <a:p>
            <a:pPr marL="0" lvl="0" indent="0" algn="just" rtl="0">
              <a:spcBef>
                <a:spcPts val="0"/>
              </a:spcBef>
              <a:spcAft>
                <a:spcPts val="0"/>
              </a:spcAft>
              <a:buClr>
                <a:schemeClr val="dk1"/>
              </a:buClr>
              <a:buFont typeface="Arial"/>
              <a:buNone/>
            </a:pPr>
            <a:endParaRPr sz="1800">
              <a:solidFill>
                <a:schemeClr val="dk1"/>
              </a:solidFill>
            </a:endParaRPr>
          </a:p>
          <a:p>
            <a:pPr lvl="0" algn="just">
              <a:lnSpc>
                <a:spcPct val="115000"/>
              </a:lnSpc>
              <a:buSzPts val="1100"/>
            </a:pPr>
            <a:r>
              <a:rPr lang="fr-FR" sz="1600" dirty="0">
                <a:solidFill>
                  <a:srgbClr val="9900FF"/>
                </a:solidFill>
                <a:highlight>
                  <a:srgbClr val="FFFFFF"/>
                </a:highlight>
              </a:rPr>
              <a:t>Pour l’année scolaire </a:t>
            </a:r>
            <a:r>
              <a:rPr lang="fr-FR" sz="1600" dirty="0" smtClean="0">
                <a:solidFill>
                  <a:srgbClr val="9900FF"/>
                </a:solidFill>
                <a:highlight>
                  <a:srgbClr val="FFFFFF"/>
                </a:highlight>
              </a:rPr>
              <a:t>2023-2024, </a:t>
            </a:r>
            <a:r>
              <a:rPr lang="fr-FR" sz="1600" dirty="0">
                <a:solidFill>
                  <a:srgbClr val="9900FF"/>
                </a:solidFill>
                <a:highlight>
                  <a:srgbClr val="FFFFFF"/>
                </a:highlight>
              </a:rPr>
              <a:t>l’académie de </a:t>
            </a:r>
            <a:r>
              <a:rPr lang="fr-FR" sz="1600" dirty="0" smtClean="0">
                <a:solidFill>
                  <a:srgbClr val="9900FF"/>
                </a:solidFill>
                <a:highlight>
                  <a:srgbClr val="FFFFFF"/>
                </a:highlight>
              </a:rPr>
              <a:t>Nice </a:t>
            </a:r>
            <a:r>
              <a:rPr lang="fr-FR" sz="1600" dirty="0">
                <a:solidFill>
                  <a:srgbClr val="9900FF"/>
                </a:solidFill>
                <a:highlight>
                  <a:srgbClr val="FFFFFF"/>
                </a:highlight>
              </a:rPr>
              <a:t>a été retenue pour participer aux Travaux Académiques Mutualisés (TraAM) dont le thème national est </a:t>
            </a:r>
            <a:r>
              <a:rPr lang="fr-FR" sz="1600" dirty="0" smtClean="0">
                <a:solidFill>
                  <a:srgbClr val="9900FF"/>
                </a:solidFill>
                <a:highlight>
                  <a:srgbClr val="FFFFFF"/>
                </a:highlight>
              </a:rPr>
              <a:t>« </a:t>
            </a:r>
            <a:r>
              <a:rPr lang="fr-FR" sz="1600" dirty="0" smtClean="0">
                <a:solidFill>
                  <a:schemeClr val="tx1"/>
                </a:solidFill>
                <a:highlight>
                  <a:srgbClr val="FFFFFF"/>
                </a:highlight>
              </a:rPr>
              <a:t>Le </a:t>
            </a:r>
            <a:r>
              <a:rPr lang="fr-FR" sz="1600" dirty="0" smtClean="0">
                <a:solidFill>
                  <a:schemeClr val="tx1"/>
                </a:solidFill>
                <a:highlight>
                  <a:srgbClr val="FFFFFF"/>
                </a:highlight>
              </a:rPr>
              <a:t>numérique dans les enseignements STI : pratiques pédagogiques et plus-values</a:t>
            </a:r>
            <a:r>
              <a:rPr lang="fr-FR" sz="1600" dirty="0" smtClean="0">
                <a:solidFill>
                  <a:schemeClr val="tx1"/>
                </a:solidFill>
                <a:highlight>
                  <a:srgbClr val="FFFFFF"/>
                </a:highlight>
              </a:rPr>
              <a:t> </a:t>
            </a:r>
            <a:r>
              <a:rPr lang="fr-FR" sz="1600" dirty="0">
                <a:solidFill>
                  <a:srgbClr val="9900FF"/>
                </a:solidFill>
                <a:highlight>
                  <a:srgbClr val="FFFFFF"/>
                </a:highlight>
              </a:rPr>
              <a:t>». Dans le cadre de ces TraAM, un groupe de </a:t>
            </a:r>
            <a:r>
              <a:rPr lang="fr-FR" sz="1600" dirty="0" smtClean="0">
                <a:solidFill>
                  <a:srgbClr val="9900FF"/>
                </a:solidFill>
                <a:highlight>
                  <a:srgbClr val="FFFFFF"/>
                </a:highlight>
              </a:rPr>
              <a:t>2 </a:t>
            </a:r>
            <a:r>
              <a:rPr lang="fr-FR" sz="1600" dirty="0">
                <a:solidFill>
                  <a:srgbClr val="9900FF"/>
                </a:solidFill>
                <a:highlight>
                  <a:srgbClr val="FFFFFF"/>
                </a:highlight>
              </a:rPr>
              <a:t>professeurs de </a:t>
            </a:r>
            <a:r>
              <a:rPr lang="fr-FR" sz="1600" dirty="0" smtClean="0">
                <a:solidFill>
                  <a:srgbClr val="9900FF"/>
                </a:solidFill>
                <a:highlight>
                  <a:srgbClr val="FFFFFF"/>
                </a:highlight>
              </a:rPr>
              <a:t>STI famille MTNE </a:t>
            </a:r>
            <a:r>
              <a:rPr lang="fr-FR" sz="1600" dirty="0">
                <a:solidFill>
                  <a:srgbClr val="9900FF"/>
                </a:solidFill>
                <a:highlight>
                  <a:srgbClr val="FFFFFF"/>
                </a:highlight>
              </a:rPr>
              <a:t>exerçant dans </a:t>
            </a:r>
            <a:r>
              <a:rPr lang="fr-FR" sz="1600" dirty="0" smtClean="0">
                <a:solidFill>
                  <a:srgbClr val="9900FF"/>
                </a:solidFill>
                <a:highlight>
                  <a:srgbClr val="FFFFFF"/>
                </a:highlight>
              </a:rPr>
              <a:t>des lycées professionnels du département des Alpes </a:t>
            </a:r>
            <a:r>
              <a:rPr lang="fr-FR" sz="1600" dirty="0" smtClean="0">
                <a:solidFill>
                  <a:srgbClr val="9900FF"/>
                </a:solidFill>
                <a:highlight>
                  <a:srgbClr val="FFFFFF"/>
                </a:highlight>
              </a:rPr>
              <a:t>Maritimes </a:t>
            </a:r>
            <a:r>
              <a:rPr lang="fr-FR" sz="1600" dirty="0">
                <a:solidFill>
                  <a:srgbClr val="9900FF"/>
                </a:solidFill>
                <a:highlight>
                  <a:srgbClr val="FFFFFF"/>
                </a:highlight>
              </a:rPr>
              <a:t>de l’Académie de </a:t>
            </a:r>
            <a:r>
              <a:rPr lang="fr-FR" sz="1600" dirty="0" smtClean="0">
                <a:solidFill>
                  <a:srgbClr val="9900FF"/>
                </a:solidFill>
                <a:highlight>
                  <a:srgbClr val="FFFFFF"/>
                </a:highlight>
              </a:rPr>
              <a:t>Nice </a:t>
            </a:r>
            <a:r>
              <a:rPr lang="fr-FR" sz="1600" dirty="0">
                <a:solidFill>
                  <a:srgbClr val="9900FF"/>
                </a:solidFill>
                <a:highlight>
                  <a:srgbClr val="FFFFFF"/>
                </a:highlight>
              </a:rPr>
              <a:t>a travaillé à mettre en place des séquences de cours répondant à la problématique suivante : </a:t>
            </a:r>
            <a:r>
              <a:rPr lang="fr-FR" sz="1600" dirty="0">
                <a:solidFill>
                  <a:schemeClr val="tx1"/>
                </a:solidFill>
                <a:highlight>
                  <a:srgbClr val="FFFFFF"/>
                </a:highlight>
              </a:rPr>
              <a:t>« </a:t>
            </a:r>
            <a:r>
              <a:rPr lang="fr-FR" sz="1600" dirty="0" smtClean="0">
                <a:solidFill>
                  <a:schemeClr val="tx1"/>
                </a:solidFill>
                <a:highlight>
                  <a:srgbClr val="FFFFFF"/>
                </a:highlight>
              </a:rPr>
              <a:t>Comment </a:t>
            </a:r>
            <a:r>
              <a:rPr lang="fr-FR" sz="1600" dirty="0" smtClean="0">
                <a:solidFill>
                  <a:schemeClr val="tx1"/>
                </a:solidFill>
                <a:highlight>
                  <a:srgbClr val="FFFFFF"/>
                </a:highlight>
              </a:rPr>
              <a:t>sensibiliser </a:t>
            </a:r>
            <a:r>
              <a:rPr lang="fr-FR" sz="1600" dirty="0" smtClean="0">
                <a:solidFill>
                  <a:schemeClr val="tx1"/>
                </a:solidFill>
                <a:highlight>
                  <a:srgbClr val="FFFFFF"/>
                </a:highlight>
              </a:rPr>
              <a:t>tous les élèves de lycées professionnels à la </a:t>
            </a:r>
            <a:r>
              <a:rPr lang="fr-FR" sz="1600" dirty="0" smtClean="0">
                <a:solidFill>
                  <a:schemeClr val="tx1"/>
                </a:solidFill>
                <a:highlight>
                  <a:srgbClr val="FFFFFF"/>
                </a:highlight>
              </a:rPr>
              <a:t>Cybersécurité </a:t>
            </a:r>
            <a:r>
              <a:rPr lang="fr-FR" sz="1600" dirty="0" smtClean="0">
                <a:solidFill>
                  <a:schemeClr val="tx1"/>
                </a:solidFill>
                <a:highlight>
                  <a:srgbClr val="FFFFFF"/>
                </a:highlight>
              </a:rPr>
              <a:t>en utilisant le programme National "PHARE" pour se préserver du </a:t>
            </a:r>
            <a:r>
              <a:rPr lang="fr-FR" sz="1600" dirty="0" smtClean="0">
                <a:solidFill>
                  <a:schemeClr val="tx1"/>
                </a:solidFill>
                <a:highlight>
                  <a:srgbClr val="FFFFFF"/>
                </a:highlight>
              </a:rPr>
              <a:t>cyberharcèlement scolaire ? </a:t>
            </a:r>
            <a:r>
              <a:rPr lang="fr-FR" sz="1600" dirty="0" smtClean="0">
                <a:solidFill>
                  <a:schemeClr val="tx1"/>
                </a:solidFill>
                <a:highlight>
                  <a:srgbClr val="FFFFFF"/>
                </a:highlight>
              </a:rPr>
              <a:t>Le référentiel du BAC PRO CIEL sera sollicité pour ce chef d'œuvre.</a:t>
            </a:r>
            <a:r>
              <a:rPr lang="fr-FR" sz="1600" dirty="0" smtClean="0">
                <a:solidFill>
                  <a:schemeClr val="tx1"/>
                </a:solidFill>
                <a:highlight>
                  <a:srgbClr val="FFFFFF"/>
                </a:highlight>
              </a:rPr>
              <a:t>». </a:t>
            </a:r>
            <a:r>
              <a:rPr lang="fr-FR" sz="1600" dirty="0">
                <a:solidFill>
                  <a:schemeClr val="tx1"/>
                </a:solidFill>
                <a:highlight>
                  <a:srgbClr val="FFFFFF"/>
                </a:highlight>
              </a:rPr>
              <a:t>De cette </a:t>
            </a:r>
            <a:r>
              <a:rPr lang="fr-FR" sz="1600" dirty="0" smtClean="0">
                <a:solidFill>
                  <a:schemeClr val="tx1"/>
                </a:solidFill>
                <a:highlight>
                  <a:srgbClr val="FFFFFF"/>
                </a:highlight>
              </a:rPr>
              <a:t>problématique, </a:t>
            </a:r>
            <a:r>
              <a:rPr lang="fr-FR" sz="1600" dirty="0">
                <a:solidFill>
                  <a:schemeClr val="tx1"/>
                </a:solidFill>
                <a:highlight>
                  <a:srgbClr val="FFFFFF"/>
                </a:highlight>
              </a:rPr>
              <a:t>trois thématiques ont été explorées en conservant le fil rouge de l’articulation entre ce qui se </a:t>
            </a:r>
            <a:r>
              <a:rPr lang="fr-FR" sz="1600" dirty="0" smtClean="0">
                <a:solidFill>
                  <a:schemeClr val="tx1"/>
                </a:solidFill>
                <a:highlight>
                  <a:srgbClr val="FFFFFF"/>
                </a:highlight>
              </a:rPr>
              <a:t>fait en </a:t>
            </a:r>
            <a:r>
              <a:rPr lang="fr-FR" sz="1600" dirty="0" smtClean="0">
                <a:solidFill>
                  <a:schemeClr val="tx1"/>
                </a:solidFill>
                <a:highlight>
                  <a:srgbClr val="FFFFFF"/>
                </a:highlight>
              </a:rPr>
              <a:t>collège </a:t>
            </a:r>
            <a:r>
              <a:rPr lang="fr-FR" sz="1600" dirty="0" smtClean="0">
                <a:solidFill>
                  <a:schemeClr val="tx1"/>
                </a:solidFill>
                <a:highlight>
                  <a:srgbClr val="FFFFFF"/>
                </a:highlight>
              </a:rPr>
              <a:t>pour les 3</a:t>
            </a:r>
            <a:r>
              <a:rPr lang="fr-FR" sz="1600" baseline="30000" dirty="0" smtClean="0">
                <a:solidFill>
                  <a:schemeClr val="tx1"/>
                </a:solidFill>
                <a:highlight>
                  <a:srgbClr val="FFFFFF"/>
                </a:highlight>
              </a:rPr>
              <a:t>eme </a:t>
            </a:r>
            <a:r>
              <a:rPr lang="fr-FR" sz="1600" dirty="0" smtClean="0">
                <a:solidFill>
                  <a:schemeClr val="tx1"/>
                </a:solidFill>
                <a:highlight>
                  <a:srgbClr val="FFFFFF"/>
                </a:highlight>
              </a:rPr>
              <a:t>et en lycée pour les 2</a:t>
            </a:r>
            <a:r>
              <a:rPr lang="fr-FR" sz="1600" baseline="30000" dirty="0" smtClean="0">
                <a:solidFill>
                  <a:schemeClr val="tx1"/>
                </a:solidFill>
                <a:highlight>
                  <a:srgbClr val="FFFFFF"/>
                </a:highlight>
              </a:rPr>
              <a:t>nd</a:t>
            </a:r>
            <a:r>
              <a:rPr lang="fr-FR" sz="1600" dirty="0" smtClean="0">
                <a:solidFill>
                  <a:schemeClr val="tx1"/>
                </a:solidFill>
                <a:highlight>
                  <a:srgbClr val="FFFFFF"/>
                </a:highlight>
              </a:rPr>
              <a:t>.</a:t>
            </a:r>
            <a:endParaRPr sz="1600">
              <a:solidFill>
                <a:schemeClr val="tx1"/>
              </a:solidFill>
              <a:highlight>
                <a:srgbClr val="FFFFFF"/>
              </a:highlight>
            </a:endParaRPr>
          </a:p>
          <a:p>
            <a:pPr marL="457200" lvl="0" indent="-330200" algn="just" rtl="0">
              <a:lnSpc>
                <a:spcPct val="115000"/>
              </a:lnSpc>
              <a:spcBef>
                <a:spcPts val="1700"/>
              </a:spcBef>
              <a:spcAft>
                <a:spcPts val="0"/>
              </a:spcAft>
              <a:buClr>
                <a:srgbClr val="9900FF"/>
              </a:buClr>
              <a:buSzPts val="1600"/>
              <a:buChar char="●"/>
            </a:pPr>
            <a:r>
              <a:rPr lang="fr-FR" sz="1600" dirty="0">
                <a:solidFill>
                  <a:srgbClr val="9900FF"/>
                </a:solidFill>
                <a:highlight>
                  <a:srgbClr val="FFFFFF"/>
                </a:highlight>
              </a:rPr>
              <a:t>L</a:t>
            </a:r>
            <a:r>
              <a:rPr lang="fr-FR" sz="1600" dirty="0" smtClean="0">
                <a:solidFill>
                  <a:srgbClr val="9900FF"/>
                </a:solidFill>
                <a:highlight>
                  <a:srgbClr val="FFFFFF"/>
                </a:highlight>
              </a:rPr>
              <a:t>’utilisation </a:t>
            </a:r>
            <a:r>
              <a:rPr lang="fr-FR" sz="1600" dirty="0">
                <a:solidFill>
                  <a:srgbClr val="9900FF"/>
                </a:solidFill>
                <a:highlight>
                  <a:srgbClr val="FFFFFF"/>
                </a:highlight>
              </a:rPr>
              <a:t>du </a:t>
            </a:r>
            <a:r>
              <a:rPr lang="fr-FR" sz="1600" dirty="0" smtClean="0">
                <a:solidFill>
                  <a:srgbClr val="9900FF"/>
                </a:solidFill>
                <a:highlight>
                  <a:srgbClr val="FFFFFF"/>
                </a:highlight>
              </a:rPr>
              <a:t>programme PHARE en collège et en lycée;</a:t>
            </a:r>
            <a:endParaRPr sz="1600">
              <a:solidFill>
                <a:srgbClr val="9900FF"/>
              </a:solidFill>
              <a:highlight>
                <a:srgbClr val="FFFFFF"/>
              </a:highlight>
            </a:endParaRPr>
          </a:p>
          <a:p>
            <a:pPr marL="457200" lvl="0" indent="-330200" algn="just" rtl="0">
              <a:lnSpc>
                <a:spcPct val="115000"/>
              </a:lnSpc>
              <a:spcBef>
                <a:spcPts val="0"/>
              </a:spcBef>
              <a:spcAft>
                <a:spcPts val="0"/>
              </a:spcAft>
              <a:buClr>
                <a:srgbClr val="9900FF"/>
              </a:buClr>
              <a:buSzPts val="1600"/>
              <a:buChar char="●"/>
            </a:pPr>
            <a:r>
              <a:rPr lang="fr-FR" sz="1600" dirty="0" smtClean="0">
                <a:solidFill>
                  <a:srgbClr val="9900FF"/>
                </a:solidFill>
                <a:highlight>
                  <a:srgbClr val="FFFFFF"/>
                </a:highlight>
              </a:rPr>
              <a:t>L’utilisation du programme basé sur le numérique en collège puis en lycée en 2</a:t>
            </a:r>
            <a:r>
              <a:rPr lang="fr-FR" sz="1600" baseline="30000" dirty="0" smtClean="0">
                <a:solidFill>
                  <a:srgbClr val="9900FF"/>
                </a:solidFill>
                <a:highlight>
                  <a:srgbClr val="FFFFFF"/>
                </a:highlight>
              </a:rPr>
              <a:t>nd</a:t>
            </a:r>
            <a:r>
              <a:rPr lang="fr-FR" sz="1600" dirty="0" smtClean="0">
                <a:solidFill>
                  <a:srgbClr val="9900FF"/>
                </a:solidFill>
                <a:highlight>
                  <a:srgbClr val="FFFFFF"/>
                </a:highlight>
              </a:rPr>
              <a:t> MTNE/CIEL</a:t>
            </a:r>
            <a:r>
              <a:rPr lang="fr-FR" sz="1600" dirty="0" smtClean="0">
                <a:solidFill>
                  <a:srgbClr val="9900FF"/>
                </a:solidFill>
                <a:highlight>
                  <a:srgbClr val="FFFFFF"/>
                </a:highlight>
              </a:rPr>
              <a:t>;</a:t>
            </a:r>
            <a:endParaRPr sz="1600">
              <a:solidFill>
                <a:srgbClr val="9900FF"/>
              </a:solidFill>
              <a:highlight>
                <a:srgbClr val="FFFFFF"/>
              </a:highlight>
            </a:endParaRPr>
          </a:p>
          <a:p>
            <a:pPr marL="457200" lvl="0" indent="-330200" algn="just" rtl="0">
              <a:lnSpc>
                <a:spcPct val="115000"/>
              </a:lnSpc>
              <a:spcBef>
                <a:spcPts val="0"/>
              </a:spcBef>
              <a:spcAft>
                <a:spcPts val="0"/>
              </a:spcAft>
              <a:buClr>
                <a:srgbClr val="9900FF"/>
              </a:buClr>
              <a:buSzPts val="1600"/>
              <a:buChar char="●"/>
            </a:pPr>
            <a:r>
              <a:rPr lang="fr-FR" sz="1600" dirty="0">
                <a:solidFill>
                  <a:srgbClr val="9900FF"/>
                </a:solidFill>
                <a:highlight>
                  <a:srgbClr val="FFFFFF"/>
                </a:highlight>
              </a:rPr>
              <a:t>L</a:t>
            </a:r>
            <a:r>
              <a:rPr lang="fr-FR" sz="1600" dirty="0" smtClean="0">
                <a:solidFill>
                  <a:srgbClr val="9900FF"/>
                </a:solidFill>
                <a:highlight>
                  <a:srgbClr val="FFFFFF"/>
                </a:highlight>
              </a:rPr>
              <a:t>’utilisation du bloc n°3 du référentiel du bac Pro CIEL basé sur la Cybersécurité.</a:t>
            </a:r>
            <a:endParaRPr sz="1600">
              <a:solidFill>
                <a:srgbClr val="9900FF"/>
              </a:solidFill>
              <a:highlight>
                <a:srgbClr val="FFFFFF"/>
              </a:highlight>
            </a:endParaRPr>
          </a:p>
          <a:p>
            <a:pPr marL="0" lvl="0" indent="0" algn="just" rtl="0">
              <a:spcBef>
                <a:spcPts val="1700"/>
              </a:spcBef>
              <a:spcAft>
                <a:spcPts val="0"/>
              </a:spcAft>
              <a:buClr>
                <a:schemeClr val="dk1"/>
              </a:buClr>
              <a:buFont typeface="Arial"/>
              <a:buNone/>
            </a:pPr>
            <a:endParaRPr sz="1800">
              <a:solidFill>
                <a:srgbClr val="2424FF"/>
              </a:solidFill>
            </a:endParaRPr>
          </a:p>
          <a:p>
            <a:pPr marL="0" marR="0" lvl="0" indent="0" algn="just" rtl="0">
              <a:spcBef>
                <a:spcPts val="600"/>
              </a:spcBef>
              <a:spcAft>
                <a:spcPts val="0"/>
              </a:spcAft>
              <a:buNone/>
            </a:pPr>
            <a:endParaRPr sz="1600">
              <a:solidFill>
                <a:srgbClr val="FFFFFF"/>
              </a:solidFill>
            </a:endParaRPr>
          </a:p>
        </p:txBody>
      </p:sp>
      <p:sp>
        <p:nvSpPr>
          <p:cNvPr id="78" name="Google Shape;78;p15"/>
          <p:cNvSpPr/>
          <p:nvPr/>
        </p:nvSpPr>
        <p:spPr>
          <a:xfrm>
            <a:off x="3511225" y="6480750"/>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0" name="Google Shape;80;p15"/>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fr-FR" sz="1200" b="0" i="0" u="none" strike="noStrike" cap="none" dirty="0">
                <a:solidFill>
                  <a:srgbClr val="000000"/>
                </a:solidFill>
                <a:latin typeface="Arial"/>
                <a:ea typeface="Arial"/>
                <a:cs typeface="Arial"/>
                <a:sym typeface="Arial"/>
              </a:rPr>
              <a:t>Groupe composé de </a:t>
            </a:r>
            <a:r>
              <a:rPr lang="fr-FR" sz="1200" b="0" i="0" u="none" strike="noStrike" cap="none" dirty="0">
                <a:solidFill>
                  <a:srgbClr val="9900FF"/>
                </a:solidFill>
                <a:latin typeface="Arial"/>
                <a:ea typeface="Arial"/>
                <a:cs typeface="Arial"/>
                <a:sym typeface="Arial"/>
              </a:rPr>
              <a:t>Lycées professionnels et lycées technologiques</a:t>
            </a:r>
            <a:endParaRPr sz="1200" b="0" i="0" u="none" strike="noStrike" cap="none">
              <a:solidFill>
                <a:srgbClr val="9900FF"/>
              </a:solidFill>
              <a:latin typeface="Arial"/>
              <a:ea typeface="Arial"/>
              <a:cs typeface="Arial"/>
              <a:sym typeface="Arial"/>
            </a:endParaRPr>
          </a:p>
          <a:p>
            <a:pPr marL="0" marR="0" lvl="0" indent="0" algn="l" rtl="0">
              <a:lnSpc>
                <a:spcPct val="100000"/>
              </a:lnSpc>
              <a:spcBef>
                <a:spcPts val="0"/>
              </a:spcBef>
              <a:spcAft>
                <a:spcPts val="0"/>
              </a:spcAft>
              <a:buNone/>
            </a:pPr>
            <a:endParaRPr sz="1200">
              <a:solidFill>
                <a:srgbClr val="2424FF"/>
              </a:solidFill>
            </a:endParaRPr>
          </a:p>
          <a:p>
            <a:pPr lvl="0" algn="just"/>
            <a:r>
              <a:rPr lang="fr-FR" sz="2000" b="1" dirty="0" smtClean="0">
                <a:solidFill>
                  <a:srgbClr val="9966FF"/>
                </a:solidFill>
                <a:highlight>
                  <a:srgbClr val="FFFFFF"/>
                </a:highlight>
              </a:rPr>
              <a:t>Le numérique dans les enseignements STI : pratiques pédagogiques et plus-values </a:t>
            </a:r>
          </a:p>
        </p:txBody>
      </p:sp>
      <p:pic>
        <p:nvPicPr>
          <p:cNvPr id="6" name="Image 5" descr="Fichier:Académie de Nice.svg — Wikipédia"/>
          <p:cNvPicPr/>
          <p:nvPr/>
        </p:nvPicPr>
        <p:blipFill>
          <a:blip r:embed="rId3" cstate="print"/>
          <a:srcRect/>
          <a:stretch>
            <a:fillRect/>
          </a:stretch>
        </p:blipFill>
        <p:spPr bwMode="auto">
          <a:xfrm>
            <a:off x="592455" y="259080"/>
            <a:ext cx="1525905" cy="1165860"/>
          </a:xfrm>
          <a:prstGeom prst="rect">
            <a:avLst/>
          </a:prstGeom>
          <a:noFill/>
          <a:ln w="9525">
            <a:noFill/>
            <a:miter lim="800000"/>
            <a:headEnd/>
            <a:tailEnd/>
          </a:ln>
        </p:spPr>
      </p:pic>
      <p:pic>
        <p:nvPicPr>
          <p:cNvPr id="7" name="Image 6" descr="logo traam.png"/>
          <p:cNvPicPr/>
          <p:nvPr/>
        </p:nvPicPr>
        <p:blipFill>
          <a:blip r:embed="rId4"/>
          <a:stretch>
            <a:fillRect/>
          </a:stretch>
        </p:blipFill>
        <p:spPr>
          <a:xfrm>
            <a:off x="9998269" y="5010150"/>
            <a:ext cx="726881" cy="73342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5"/>
        <p:cNvGrpSpPr/>
        <p:nvPr/>
      </p:nvGrpSpPr>
      <p:grpSpPr>
        <a:xfrm>
          <a:off x="0" y="0"/>
          <a:ext cx="0" cy="0"/>
          <a:chOff x="0" y="0"/>
          <a:chExt cx="0" cy="0"/>
        </a:xfrm>
      </p:grpSpPr>
      <p:sp>
        <p:nvSpPr>
          <p:cNvPr id="86" name="Google Shape;86;p16"/>
          <p:cNvSpPr/>
          <p:nvPr/>
        </p:nvSpPr>
        <p:spPr>
          <a:xfrm>
            <a:off x="647275" y="1572900"/>
            <a:ext cx="10932000" cy="5262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fr-FR" sz="2000" b="1">
                <a:solidFill>
                  <a:srgbClr val="000091"/>
                </a:solidFill>
              </a:rPr>
              <a:t>Acteurs impliqués et ressources produites</a:t>
            </a:r>
            <a:endParaRPr sz="1600">
              <a:solidFill>
                <a:srgbClr val="0000FF"/>
              </a:solidFill>
              <a:highlight>
                <a:srgbClr val="FFFFFF"/>
              </a:highlight>
            </a:endParaRPr>
          </a:p>
          <a:p>
            <a:pPr marL="0" lvl="0" indent="0" algn="just" rtl="0">
              <a:spcBef>
                <a:spcPts val="0"/>
              </a:spcBef>
              <a:spcAft>
                <a:spcPts val="0"/>
              </a:spcAft>
              <a:buNone/>
            </a:pPr>
            <a:endParaRPr sz="1800">
              <a:solidFill>
                <a:srgbClr val="2424FF"/>
              </a:solidFill>
            </a:endParaRPr>
          </a:p>
          <a:p>
            <a:pPr marL="0" marR="0" lvl="0" indent="0" algn="just" rtl="0">
              <a:spcBef>
                <a:spcPts val="600"/>
              </a:spcBef>
              <a:spcAft>
                <a:spcPts val="0"/>
              </a:spcAft>
              <a:buNone/>
            </a:pPr>
            <a:endParaRPr sz="1600">
              <a:solidFill>
                <a:srgbClr val="FFFFFF"/>
              </a:solidFill>
            </a:endParaRPr>
          </a:p>
        </p:txBody>
      </p:sp>
      <p:sp>
        <p:nvSpPr>
          <p:cNvPr id="87" name="Google Shape;87;p16"/>
          <p:cNvSpPr/>
          <p:nvPr/>
        </p:nvSpPr>
        <p:spPr>
          <a:xfrm>
            <a:off x="3511225" y="6480750"/>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9" name="Google Shape;89;p16"/>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a:solidFill>
                <a:srgbClr val="9900FF"/>
              </a:solidFill>
              <a:latin typeface="Arial"/>
              <a:ea typeface="Arial"/>
              <a:cs typeface="Arial"/>
              <a:sym typeface="Arial"/>
            </a:endParaRPr>
          </a:p>
          <a:p>
            <a:pPr marL="0" marR="0" lvl="0" indent="0" algn="l" rtl="0">
              <a:lnSpc>
                <a:spcPct val="100000"/>
              </a:lnSpc>
              <a:spcBef>
                <a:spcPts val="0"/>
              </a:spcBef>
              <a:spcAft>
                <a:spcPts val="0"/>
              </a:spcAft>
              <a:buNone/>
            </a:pPr>
            <a:endParaRPr sz="1200">
              <a:solidFill>
                <a:srgbClr val="2424FF"/>
              </a:solidFill>
            </a:endParaRPr>
          </a:p>
          <a:p>
            <a:pPr marL="0" marR="0" lvl="0" indent="0" algn="l" rtl="0">
              <a:lnSpc>
                <a:spcPct val="100000"/>
              </a:lnSpc>
              <a:spcBef>
                <a:spcPts val="0"/>
              </a:spcBef>
              <a:spcAft>
                <a:spcPts val="0"/>
              </a:spcAft>
              <a:buNone/>
            </a:pPr>
            <a:r>
              <a:rPr lang="fr-FR" sz="2400" b="1">
                <a:solidFill>
                  <a:srgbClr val="000091"/>
                </a:solidFill>
              </a:rPr>
              <a:t>Bilan du projet</a:t>
            </a:r>
            <a:endParaRPr sz="2400" b="1" i="0" u="none" strike="noStrike" cap="none">
              <a:solidFill>
                <a:srgbClr val="000091"/>
              </a:solidFill>
            </a:endParaRPr>
          </a:p>
        </p:txBody>
      </p:sp>
      <p:sp>
        <p:nvSpPr>
          <p:cNvPr id="90" name="Google Shape;90;p16"/>
          <p:cNvSpPr txBox="1"/>
          <p:nvPr/>
        </p:nvSpPr>
        <p:spPr>
          <a:xfrm>
            <a:off x="533400" y="2712700"/>
            <a:ext cx="5478780" cy="21261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endParaRPr sz="1600" b="1">
              <a:solidFill>
                <a:srgbClr val="333333"/>
              </a:solidFill>
            </a:endParaRPr>
          </a:p>
          <a:p>
            <a:pPr marL="0" lvl="0" indent="0" algn="just" rtl="0">
              <a:spcBef>
                <a:spcPts val="0"/>
              </a:spcBef>
              <a:spcAft>
                <a:spcPts val="0"/>
              </a:spcAft>
              <a:buNone/>
            </a:pPr>
            <a:endParaRPr sz="1600" b="1">
              <a:solidFill>
                <a:srgbClr val="333333"/>
              </a:solidFill>
            </a:endParaRPr>
          </a:p>
          <a:p>
            <a:pPr marL="0" lvl="0" indent="0" algn="just" rtl="0">
              <a:spcBef>
                <a:spcPts val="0"/>
              </a:spcBef>
              <a:spcAft>
                <a:spcPts val="0"/>
              </a:spcAft>
              <a:buNone/>
            </a:pPr>
            <a:r>
              <a:rPr lang="fr-FR" sz="2000" dirty="0" smtClean="0">
                <a:solidFill>
                  <a:srgbClr val="9900FF"/>
                </a:solidFill>
              </a:rPr>
              <a:t>1 </a:t>
            </a:r>
            <a:r>
              <a:rPr lang="fr-FR" sz="2000" dirty="0" smtClean="0">
                <a:solidFill>
                  <a:srgbClr val="333333"/>
                </a:solidFill>
              </a:rPr>
              <a:t>scénario complet a été </a:t>
            </a:r>
            <a:r>
              <a:rPr lang="fr-FR" sz="2000" dirty="0">
                <a:solidFill>
                  <a:srgbClr val="333333"/>
                </a:solidFill>
              </a:rPr>
              <a:t>produit </a:t>
            </a:r>
            <a:endParaRPr sz="2000">
              <a:solidFill>
                <a:srgbClr val="333333"/>
              </a:solidFill>
            </a:endParaRPr>
          </a:p>
          <a:p>
            <a:pPr marL="0" lvl="0" indent="0" algn="just" rtl="0">
              <a:spcBef>
                <a:spcPts val="0"/>
              </a:spcBef>
              <a:spcAft>
                <a:spcPts val="0"/>
              </a:spcAft>
              <a:buNone/>
            </a:pPr>
            <a:r>
              <a:rPr lang="fr-FR" sz="2000" dirty="0">
                <a:solidFill>
                  <a:srgbClr val="333333"/>
                </a:solidFill>
              </a:rPr>
              <a:t>par </a:t>
            </a:r>
            <a:r>
              <a:rPr lang="fr-FR" sz="2000" dirty="0" smtClean="0">
                <a:solidFill>
                  <a:srgbClr val="9900FF"/>
                </a:solidFill>
              </a:rPr>
              <a:t>1</a:t>
            </a:r>
            <a:r>
              <a:rPr lang="fr-FR" sz="2000" dirty="0" smtClean="0">
                <a:solidFill>
                  <a:srgbClr val="333333"/>
                </a:solidFill>
              </a:rPr>
              <a:t> enseignant</a:t>
            </a:r>
            <a:endParaRPr sz="2000">
              <a:solidFill>
                <a:srgbClr val="333333"/>
              </a:solidFill>
            </a:endParaRPr>
          </a:p>
          <a:p>
            <a:pPr marL="0" lvl="0" indent="0" algn="just" rtl="0">
              <a:spcBef>
                <a:spcPts val="0"/>
              </a:spcBef>
              <a:spcAft>
                <a:spcPts val="0"/>
              </a:spcAft>
              <a:buNone/>
            </a:pPr>
            <a:r>
              <a:rPr lang="fr-FR" sz="2000" dirty="0">
                <a:solidFill>
                  <a:srgbClr val="333333"/>
                </a:solidFill>
              </a:rPr>
              <a:t> </a:t>
            </a:r>
            <a:endParaRPr sz="2000">
              <a:solidFill>
                <a:srgbClr val="333333"/>
              </a:solidFill>
            </a:endParaRPr>
          </a:p>
          <a:p>
            <a:pPr marL="0" lvl="0" indent="0" algn="just" rtl="0">
              <a:spcBef>
                <a:spcPts val="0"/>
              </a:spcBef>
              <a:spcAft>
                <a:spcPts val="0"/>
              </a:spcAft>
              <a:buNone/>
            </a:pPr>
            <a:r>
              <a:rPr lang="fr-FR" sz="2000" dirty="0" smtClean="0">
                <a:solidFill>
                  <a:srgbClr val="9900FF"/>
                </a:solidFill>
              </a:rPr>
              <a:t>2</a:t>
            </a:r>
            <a:r>
              <a:rPr lang="fr-FR" sz="2000" dirty="0" smtClean="0">
                <a:solidFill>
                  <a:srgbClr val="333333"/>
                </a:solidFill>
              </a:rPr>
              <a:t> </a:t>
            </a:r>
            <a:r>
              <a:rPr lang="fr-FR" sz="2000" dirty="0">
                <a:solidFill>
                  <a:srgbClr val="333333"/>
                </a:solidFill>
              </a:rPr>
              <a:t>enseignants ont participé </a:t>
            </a:r>
            <a:endParaRPr sz="2000">
              <a:solidFill>
                <a:srgbClr val="333333"/>
              </a:solidFill>
            </a:endParaRPr>
          </a:p>
          <a:p>
            <a:pPr marL="0" lvl="0" indent="0" algn="just" rtl="0">
              <a:spcBef>
                <a:spcPts val="0"/>
              </a:spcBef>
              <a:spcAft>
                <a:spcPts val="0"/>
              </a:spcAft>
              <a:buNone/>
            </a:pPr>
            <a:r>
              <a:rPr lang="fr-FR" sz="2000" dirty="0">
                <a:solidFill>
                  <a:srgbClr val="333333"/>
                </a:solidFill>
              </a:rPr>
              <a:t>au dispositif</a:t>
            </a:r>
            <a:endParaRPr sz="2000">
              <a:solidFill>
                <a:srgbClr val="333333"/>
              </a:solidFill>
            </a:endParaRPr>
          </a:p>
          <a:p>
            <a:pPr marL="0" lvl="0" indent="0" algn="just" rtl="0">
              <a:spcBef>
                <a:spcPts val="0"/>
              </a:spcBef>
              <a:spcAft>
                <a:spcPts val="0"/>
              </a:spcAft>
              <a:buNone/>
            </a:pPr>
            <a:endParaRPr sz="1200">
              <a:solidFill>
                <a:srgbClr val="4A86E8"/>
              </a:solidFill>
            </a:endParaRPr>
          </a:p>
          <a:p>
            <a:pPr marL="0" lvl="0" indent="0" algn="l" rtl="0">
              <a:spcBef>
                <a:spcPts val="0"/>
              </a:spcBef>
              <a:spcAft>
                <a:spcPts val="0"/>
              </a:spcAft>
              <a:buNone/>
            </a:pPr>
            <a:endParaRPr sz="1200" i="1">
              <a:solidFill>
                <a:srgbClr val="4A86E8"/>
              </a:solidFill>
            </a:endParaRPr>
          </a:p>
        </p:txBody>
      </p:sp>
      <p:sp>
        <p:nvSpPr>
          <p:cNvPr id="91" name="Google Shape;91;p16"/>
          <p:cNvSpPr txBox="1"/>
          <p:nvPr/>
        </p:nvSpPr>
        <p:spPr>
          <a:xfrm>
            <a:off x="6101335" y="1066780"/>
            <a:ext cx="5386500" cy="49073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fr-FR" sz="2000" b="1" dirty="0">
                <a:solidFill>
                  <a:srgbClr val="333333"/>
                </a:solidFill>
              </a:rPr>
              <a:t>Outils et/ou ressources institutionnelles mobilisées </a:t>
            </a:r>
            <a:endParaRPr lang="fr-FR" sz="2000" b="1" dirty="0" smtClean="0">
              <a:solidFill>
                <a:srgbClr val="333333"/>
              </a:solidFill>
            </a:endParaRPr>
          </a:p>
          <a:p>
            <a:pPr marL="0" lvl="0" indent="0" algn="just" rtl="0">
              <a:spcBef>
                <a:spcPts val="0"/>
              </a:spcBef>
              <a:spcAft>
                <a:spcPts val="0"/>
              </a:spcAft>
              <a:buNone/>
            </a:pPr>
            <a:endParaRPr sz="2000" b="1">
              <a:solidFill>
                <a:srgbClr val="333333"/>
              </a:solidFill>
            </a:endParaRPr>
          </a:p>
          <a:p>
            <a:pPr lvl="4"/>
            <a:r>
              <a:rPr lang="fr-FR" sz="2000" b="1" dirty="0" smtClean="0">
                <a:solidFill>
                  <a:srgbClr val="333333"/>
                </a:solidFill>
              </a:rPr>
              <a:t> </a:t>
            </a:r>
            <a:r>
              <a:rPr lang="fr-FR" sz="2000" b="1" dirty="0" smtClean="0">
                <a:solidFill>
                  <a:srgbClr val="333333"/>
                </a:solidFill>
              </a:rPr>
              <a:t> </a:t>
            </a:r>
            <a:r>
              <a:rPr lang="fr-FR" sz="2000" b="1" dirty="0" smtClean="0">
                <a:solidFill>
                  <a:srgbClr val="333333"/>
                </a:solidFill>
              </a:rPr>
              <a:t>Pour les élèves :</a:t>
            </a:r>
            <a:endParaRPr sz="2000" b="1">
              <a:solidFill>
                <a:srgbClr val="333333"/>
              </a:solidFill>
            </a:endParaRPr>
          </a:p>
          <a:p>
            <a:pPr marL="457200" lvl="0" indent="-355600" algn="just">
              <a:buClr>
                <a:srgbClr val="9900FF"/>
              </a:buClr>
              <a:buSzPts val="2000"/>
              <a:buChar char="●"/>
            </a:pPr>
            <a:r>
              <a:rPr lang="fr-FR" sz="2000" dirty="0" smtClean="0">
                <a:solidFill>
                  <a:srgbClr val="9900FF"/>
                </a:solidFill>
              </a:rPr>
              <a:t>Site </a:t>
            </a:r>
            <a:r>
              <a:rPr lang="fr-FR" sz="2000" dirty="0" smtClean="0">
                <a:solidFill>
                  <a:srgbClr val="9900FF"/>
                </a:solidFill>
                <a:hlinkClick r:id="rId3"/>
              </a:rPr>
              <a:t>https://escapecards.fr/</a:t>
            </a:r>
            <a:endParaRPr sz="2000">
              <a:solidFill>
                <a:srgbClr val="9900FF"/>
              </a:solidFill>
            </a:endParaRPr>
          </a:p>
          <a:p>
            <a:pPr marL="457200" lvl="0" indent="-355600" algn="just" rtl="0">
              <a:spcBef>
                <a:spcPts val="0"/>
              </a:spcBef>
              <a:spcAft>
                <a:spcPts val="0"/>
              </a:spcAft>
              <a:buClr>
                <a:srgbClr val="9900FF"/>
              </a:buClr>
              <a:buSzPts val="2000"/>
              <a:buChar char="●"/>
            </a:pPr>
            <a:r>
              <a:rPr lang="fr-FR" sz="2000" dirty="0" smtClean="0">
                <a:solidFill>
                  <a:srgbClr val="9900FF"/>
                </a:solidFill>
              </a:rPr>
              <a:t>Livret du jeu sérieux « Cybersécurité vs cyberharcèlement »</a:t>
            </a:r>
            <a:endParaRPr sz="2000">
              <a:solidFill>
                <a:srgbClr val="9900FF"/>
              </a:solidFill>
            </a:endParaRPr>
          </a:p>
          <a:p>
            <a:pPr marL="457200" lvl="0" indent="-355600" algn="just" rtl="0">
              <a:spcBef>
                <a:spcPts val="0"/>
              </a:spcBef>
              <a:spcAft>
                <a:spcPts val="0"/>
              </a:spcAft>
              <a:buClr>
                <a:srgbClr val="9900FF"/>
              </a:buClr>
              <a:buSzPts val="2000"/>
              <a:buChar char="●"/>
            </a:pPr>
            <a:r>
              <a:rPr lang="fr-FR" sz="2000" dirty="0" smtClean="0">
                <a:solidFill>
                  <a:srgbClr val="9900FF"/>
                </a:solidFill>
              </a:rPr>
              <a:t>Powerpoint de présentation du jeu aux élèves</a:t>
            </a:r>
            <a:endParaRPr sz="2000">
              <a:solidFill>
                <a:srgbClr val="9900FF"/>
              </a:solidFill>
            </a:endParaRPr>
          </a:p>
          <a:p>
            <a:pPr marL="457200" lvl="0" indent="-355600" algn="just" rtl="0">
              <a:spcBef>
                <a:spcPts val="0"/>
              </a:spcBef>
              <a:spcAft>
                <a:spcPts val="0"/>
              </a:spcAft>
              <a:buClr>
                <a:srgbClr val="9900FF"/>
              </a:buClr>
              <a:buSzPts val="2000"/>
              <a:buChar char="●"/>
            </a:pPr>
            <a:r>
              <a:rPr lang="fr-FR" sz="2000" dirty="0" smtClean="0">
                <a:solidFill>
                  <a:srgbClr val="9900FF"/>
                </a:solidFill>
              </a:rPr>
              <a:t>Carte mentale du jeu</a:t>
            </a:r>
          </a:p>
          <a:p>
            <a:pPr marL="457200" lvl="0" indent="-355600" algn="just" rtl="0">
              <a:spcBef>
                <a:spcPts val="0"/>
              </a:spcBef>
              <a:spcAft>
                <a:spcPts val="0"/>
              </a:spcAft>
              <a:buClr>
                <a:srgbClr val="9900FF"/>
              </a:buClr>
              <a:buSzPts val="2000"/>
            </a:pPr>
            <a:endParaRPr lang="fr-FR" sz="2000" b="1" dirty="0" smtClean="0">
              <a:solidFill>
                <a:srgbClr val="9900FF"/>
              </a:solidFill>
            </a:endParaRPr>
          </a:p>
          <a:p>
            <a:pPr marL="457200" lvl="0" indent="-355600" algn="just" rtl="0">
              <a:spcBef>
                <a:spcPts val="0"/>
              </a:spcBef>
              <a:spcAft>
                <a:spcPts val="0"/>
              </a:spcAft>
              <a:buClr>
                <a:srgbClr val="9900FF"/>
              </a:buClr>
              <a:buSzPts val="2000"/>
            </a:pPr>
            <a:r>
              <a:rPr lang="fr-FR" sz="2000" b="1" dirty="0" smtClean="0">
                <a:solidFill>
                  <a:schemeClr val="tx1"/>
                </a:solidFill>
              </a:rPr>
              <a:t>Pour les professeurs :</a:t>
            </a:r>
          </a:p>
          <a:p>
            <a:pPr marL="457200" lvl="0" indent="-355600" algn="just" rtl="0">
              <a:spcBef>
                <a:spcPts val="0"/>
              </a:spcBef>
              <a:spcAft>
                <a:spcPts val="0"/>
              </a:spcAft>
              <a:buClr>
                <a:srgbClr val="9900FF"/>
              </a:buClr>
              <a:buSzPts val="2000"/>
              <a:buChar char="●"/>
            </a:pPr>
            <a:r>
              <a:rPr lang="fr-FR" sz="2000" dirty="0" smtClean="0">
                <a:solidFill>
                  <a:srgbClr val="9900FF"/>
                </a:solidFill>
              </a:rPr>
              <a:t>3 séances pour comprendre la création d’un escape game.</a:t>
            </a:r>
            <a:endParaRPr sz="2000">
              <a:solidFill>
                <a:srgbClr val="9900FF"/>
              </a:solidFill>
            </a:endParaRPr>
          </a:p>
          <a:p>
            <a:pPr marL="0" lvl="0" indent="0" algn="l" rtl="0">
              <a:spcBef>
                <a:spcPts val="0"/>
              </a:spcBef>
              <a:spcAft>
                <a:spcPts val="0"/>
              </a:spcAft>
              <a:buNone/>
            </a:pPr>
            <a:endParaRPr sz="1300">
              <a:solidFill>
                <a:srgbClr val="333333"/>
              </a:solidFill>
            </a:endParaRPr>
          </a:p>
          <a:p>
            <a:pPr marL="0" lvl="0" indent="0" algn="just" rtl="0">
              <a:spcBef>
                <a:spcPts val="0"/>
              </a:spcBef>
              <a:spcAft>
                <a:spcPts val="0"/>
              </a:spcAft>
              <a:buNone/>
            </a:pPr>
            <a:endParaRPr sz="1600">
              <a:solidFill>
                <a:srgbClr val="333333"/>
              </a:solidFill>
            </a:endParaRPr>
          </a:p>
        </p:txBody>
      </p:sp>
      <p:pic>
        <p:nvPicPr>
          <p:cNvPr id="8" name="Image 7" descr="Fichier:Académie de Nice.svg — Wikipédia"/>
          <p:cNvPicPr/>
          <p:nvPr/>
        </p:nvPicPr>
        <p:blipFill>
          <a:blip r:embed="rId4" cstate="print"/>
          <a:srcRect/>
          <a:stretch>
            <a:fillRect/>
          </a:stretch>
        </p:blipFill>
        <p:spPr bwMode="auto">
          <a:xfrm>
            <a:off x="516255" y="297180"/>
            <a:ext cx="1525905" cy="116586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6"/>
        <p:cNvGrpSpPr/>
        <p:nvPr/>
      </p:nvGrpSpPr>
      <p:grpSpPr>
        <a:xfrm>
          <a:off x="0" y="0"/>
          <a:ext cx="0" cy="0"/>
          <a:chOff x="0" y="0"/>
          <a:chExt cx="0" cy="0"/>
        </a:xfrm>
      </p:grpSpPr>
      <p:sp>
        <p:nvSpPr>
          <p:cNvPr id="97" name="Google Shape;97;p17"/>
          <p:cNvSpPr/>
          <p:nvPr/>
        </p:nvSpPr>
        <p:spPr>
          <a:xfrm>
            <a:off x="647275" y="1572900"/>
            <a:ext cx="10932000" cy="5262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fr-FR" sz="2000" b="1">
                <a:solidFill>
                  <a:srgbClr val="000091"/>
                </a:solidFill>
              </a:rPr>
              <a:t>Domaines et compétences travaillées du CRCN  </a:t>
            </a:r>
            <a:endParaRPr sz="1600">
              <a:solidFill>
                <a:srgbClr val="0000FF"/>
              </a:solidFill>
              <a:highlight>
                <a:srgbClr val="FFFFFF"/>
              </a:highlight>
            </a:endParaRPr>
          </a:p>
          <a:p>
            <a:pPr marL="0" lvl="0" indent="0" algn="just" rtl="0">
              <a:spcBef>
                <a:spcPts val="0"/>
              </a:spcBef>
              <a:spcAft>
                <a:spcPts val="0"/>
              </a:spcAft>
              <a:buNone/>
            </a:pPr>
            <a:endParaRPr sz="1800">
              <a:solidFill>
                <a:srgbClr val="2424FF"/>
              </a:solidFill>
            </a:endParaRPr>
          </a:p>
          <a:p>
            <a:pPr marL="0" marR="0" lvl="0" indent="0" algn="just" rtl="0">
              <a:spcBef>
                <a:spcPts val="600"/>
              </a:spcBef>
              <a:spcAft>
                <a:spcPts val="0"/>
              </a:spcAft>
              <a:buNone/>
            </a:pPr>
            <a:endParaRPr sz="1600">
              <a:solidFill>
                <a:srgbClr val="FFFFFF"/>
              </a:solidFill>
            </a:endParaRPr>
          </a:p>
        </p:txBody>
      </p:sp>
      <p:sp>
        <p:nvSpPr>
          <p:cNvPr id="98" name="Google Shape;98;p17"/>
          <p:cNvSpPr/>
          <p:nvPr/>
        </p:nvSpPr>
        <p:spPr>
          <a:xfrm>
            <a:off x="3511225" y="6480750"/>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0" name="Google Shape;100;p17"/>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a:solidFill>
                <a:srgbClr val="9900FF"/>
              </a:solidFill>
              <a:latin typeface="Arial"/>
              <a:ea typeface="Arial"/>
              <a:cs typeface="Arial"/>
              <a:sym typeface="Arial"/>
            </a:endParaRPr>
          </a:p>
          <a:p>
            <a:pPr marL="0" marR="0" lvl="0" indent="0" algn="l" rtl="0">
              <a:lnSpc>
                <a:spcPct val="100000"/>
              </a:lnSpc>
              <a:spcBef>
                <a:spcPts val="0"/>
              </a:spcBef>
              <a:spcAft>
                <a:spcPts val="0"/>
              </a:spcAft>
              <a:buNone/>
            </a:pPr>
            <a:endParaRPr sz="1200">
              <a:solidFill>
                <a:srgbClr val="2424FF"/>
              </a:solidFill>
            </a:endParaRPr>
          </a:p>
          <a:p>
            <a:pPr marL="0" lvl="0" indent="0" algn="l" rtl="0">
              <a:spcBef>
                <a:spcPts val="0"/>
              </a:spcBef>
              <a:spcAft>
                <a:spcPts val="0"/>
              </a:spcAft>
              <a:buClr>
                <a:schemeClr val="dk1"/>
              </a:buClr>
              <a:buFont typeface="Arial"/>
              <a:buNone/>
            </a:pPr>
            <a:r>
              <a:rPr lang="fr-FR" sz="2400" b="1">
                <a:solidFill>
                  <a:srgbClr val="000091"/>
                </a:solidFill>
              </a:rPr>
              <a:t>Bilan du projet</a:t>
            </a:r>
            <a:endParaRPr sz="2400" b="1" i="0" u="none" strike="noStrike" cap="none">
              <a:solidFill>
                <a:srgbClr val="9900FF"/>
              </a:solidFill>
            </a:endParaRPr>
          </a:p>
        </p:txBody>
      </p:sp>
      <p:graphicFrame>
        <p:nvGraphicFramePr>
          <p:cNvPr id="101" name="Google Shape;101;p17"/>
          <p:cNvGraphicFramePr/>
          <p:nvPr/>
        </p:nvGraphicFramePr>
        <p:xfrm>
          <a:off x="327659" y="2248000"/>
          <a:ext cx="11612881" cy="3376160"/>
        </p:xfrm>
        <a:graphic>
          <a:graphicData uri="http://schemas.openxmlformats.org/drawingml/2006/table">
            <a:tbl>
              <a:tblPr>
                <a:noFill/>
                <a:tableStyleId>{FA835FDC-8D4D-4C4D-88A2-56FA622B5C89}</a:tableStyleId>
              </a:tblPr>
              <a:tblGrid>
                <a:gridCol w="785786"/>
                <a:gridCol w="867755"/>
                <a:gridCol w="572869"/>
                <a:gridCol w="542963"/>
                <a:gridCol w="363631"/>
                <a:gridCol w="447209"/>
                <a:gridCol w="414754"/>
                <a:gridCol w="695836"/>
                <a:gridCol w="726665"/>
                <a:gridCol w="751293"/>
                <a:gridCol w="695755"/>
                <a:gridCol w="573931"/>
                <a:gridCol w="891250"/>
                <a:gridCol w="791778"/>
                <a:gridCol w="797448"/>
                <a:gridCol w="745597"/>
                <a:gridCol w="948361"/>
              </a:tblGrid>
              <a:tr h="966350">
                <a:tc>
                  <a:txBody>
                    <a:bodyPr/>
                    <a:lstStyle/>
                    <a:p>
                      <a:pPr marL="0" lvl="0" indent="0" algn="ctr" rtl="0">
                        <a:lnSpc>
                          <a:spcPct val="115000"/>
                        </a:lnSpc>
                        <a:spcBef>
                          <a:spcPts val="0"/>
                        </a:spcBef>
                        <a:spcAft>
                          <a:spcPts val="0"/>
                        </a:spcAft>
                        <a:buNone/>
                      </a:pPr>
                      <a:r>
                        <a:rPr lang="fr-FR" sz="1000" dirty="0" smtClean="0"/>
                        <a:t>Liens</a:t>
                      </a:r>
                      <a:r>
                        <a:rPr lang="fr-FR" sz="1000" baseline="0" dirty="0" smtClean="0"/>
                        <a:t> vers les fiches utilisées</a:t>
                      </a:r>
                      <a:endParaRPr sz="1000"/>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900" b="1" dirty="0"/>
                        <a:t>1,1-</a:t>
                      </a:r>
                      <a:endParaRPr sz="900" b="1"/>
                    </a:p>
                    <a:p>
                      <a:pPr marL="0" lvl="0" indent="0" algn="ctr" rtl="0">
                        <a:lnSpc>
                          <a:spcPct val="115000"/>
                        </a:lnSpc>
                        <a:spcBef>
                          <a:spcPts val="0"/>
                        </a:spcBef>
                        <a:spcAft>
                          <a:spcPts val="0"/>
                        </a:spcAft>
                        <a:buNone/>
                      </a:pPr>
                      <a:r>
                        <a:rPr lang="fr-FR" sz="900" b="1" dirty="0"/>
                        <a:t>Mener une recherche et une veille d’information</a:t>
                      </a:r>
                      <a:endParaRPr sz="900" b="1"/>
                    </a:p>
                  </a:txBody>
                  <a:tcPr marL="28575" marR="28575" marT="19050" marB="19050">
                    <a:lnL w="9525" cap="flat" cmpd="sng" algn="ctr">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1000" dirty="0"/>
                        <a:t>1,2-</a:t>
                      </a:r>
                      <a:endParaRPr sz="1000"/>
                    </a:p>
                    <a:p>
                      <a:pPr marL="0" lvl="0" indent="0" algn="ctr" rtl="0">
                        <a:lnSpc>
                          <a:spcPct val="115000"/>
                        </a:lnSpc>
                        <a:spcBef>
                          <a:spcPts val="0"/>
                        </a:spcBef>
                        <a:spcAft>
                          <a:spcPts val="0"/>
                        </a:spcAft>
                        <a:buNone/>
                      </a:pPr>
                      <a:r>
                        <a:rPr lang="fr-FR" sz="1000" dirty="0"/>
                        <a:t>Gérer des données</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900" b="1" dirty="0">
                          <a:latin typeface="+mj-lt"/>
                        </a:rPr>
                        <a:t>1,3-</a:t>
                      </a:r>
                      <a:endParaRPr sz="900" b="1">
                        <a:latin typeface="+mj-lt"/>
                      </a:endParaRPr>
                    </a:p>
                    <a:p>
                      <a:pPr marL="0" lvl="0" indent="0" algn="ctr" rtl="0">
                        <a:lnSpc>
                          <a:spcPct val="115000"/>
                        </a:lnSpc>
                        <a:spcBef>
                          <a:spcPts val="0"/>
                        </a:spcBef>
                        <a:spcAft>
                          <a:spcPts val="0"/>
                        </a:spcAft>
                        <a:buNone/>
                      </a:pPr>
                      <a:r>
                        <a:rPr lang="fr-FR" sz="900" b="1" dirty="0">
                          <a:latin typeface="+mj-lt"/>
                        </a:rPr>
                        <a:t>Traiter des données</a:t>
                      </a:r>
                      <a:endParaRPr sz="900" b="1">
                        <a:latin typeface="+mj-lt"/>
                      </a:endParaRPr>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1000" dirty="0"/>
                        <a:t>2,1 - Interagir</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dirty="0"/>
                        <a:t>2,2 - Partager et publier</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dirty="0"/>
                        <a:t>2,3 - Collaborer</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900" b="1" dirty="0"/>
                        <a:t>2,4 - S'insérer dans le monde numérique</a:t>
                      </a:r>
                      <a:endParaRPr sz="900" b="1"/>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1000" dirty="0"/>
                        <a:t>3,1-</a:t>
                      </a:r>
                      <a:endParaRPr sz="1000"/>
                    </a:p>
                    <a:p>
                      <a:pPr marL="0" lvl="0" indent="0" algn="ctr" rtl="0">
                        <a:lnSpc>
                          <a:spcPct val="115000"/>
                        </a:lnSpc>
                        <a:spcBef>
                          <a:spcPts val="0"/>
                        </a:spcBef>
                        <a:spcAft>
                          <a:spcPts val="0"/>
                        </a:spcAft>
                        <a:buNone/>
                      </a:pPr>
                      <a:r>
                        <a:rPr lang="fr-FR" sz="1000" dirty="0"/>
                        <a:t>Développer des documents textuels</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1000" dirty="0"/>
                        <a:t>3,2-</a:t>
                      </a:r>
                      <a:endParaRPr sz="1000"/>
                    </a:p>
                    <a:p>
                      <a:pPr marL="0" lvl="0" indent="0" algn="ctr" rtl="0">
                        <a:lnSpc>
                          <a:spcPct val="115000"/>
                        </a:lnSpc>
                        <a:spcBef>
                          <a:spcPts val="0"/>
                        </a:spcBef>
                        <a:spcAft>
                          <a:spcPts val="0"/>
                        </a:spcAft>
                        <a:buNone/>
                      </a:pPr>
                      <a:r>
                        <a:rPr lang="fr-FR" sz="1000" dirty="0"/>
                        <a:t>Développer des documents multimédia</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1000" dirty="0"/>
                        <a:t>3,3-</a:t>
                      </a:r>
                      <a:endParaRPr sz="1000"/>
                    </a:p>
                    <a:p>
                      <a:pPr marL="0" lvl="0" indent="0" algn="ctr" rtl="0">
                        <a:lnSpc>
                          <a:spcPct val="115000"/>
                        </a:lnSpc>
                        <a:spcBef>
                          <a:spcPts val="0"/>
                        </a:spcBef>
                        <a:spcAft>
                          <a:spcPts val="0"/>
                        </a:spcAft>
                        <a:buNone/>
                      </a:pPr>
                      <a:r>
                        <a:rPr lang="fr-FR" sz="1000" dirty="0"/>
                        <a:t>Adapter les documents à leur finalité</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1000" dirty="0"/>
                        <a:t>3,4-</a:t>
                      </a:r>
                      <a:endParaRPr sz="1000"/>
                    </a:p>
                    <a:p>
                      <a:pPr marL="0" lvl="0" indent="0" algn="ctr" rtl="0">
                        <a:lnSpc>
                          <a:spcPct val="115000"/>
                        </a:lnSpc>
                        <a:spcBef>
                          <a:spcPts val="0"/>
                        </a:spcBef>
                        <a:spcAft>
                          <a:spcPts val="0"/>
                        </a:spcAft>
                        <a:buNone/>
                      </a:pPr>
                      <a:r>
                        <a:rPr lang="fr-FR" sz="1000" dirty="0"/>
                        <a:t>Programmer</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1000" dirty="0"/>
                        <a:t>4,1-</a:t>
                      </a:r>
                      <a:endParaRPr sz="1000"/>
                    </a:p>
                    <a:p>
                      <a:pPr marL="0" lvl="0" indent="0" algn="ctr" rtl="0">
                        <a:lnSpc>
                          <a:spcPct val="115000"/>
                        </a:lnSpc>
                        <a:spcBef>
                          <a:spcPts val="0"/>
                        </a:spcBef>
                        <a:spcAft>
                          <a:spcPts val="0"/>
                        </a:spcAft>
                        <a:buNone/>
                      </a:pPr>
                      <a:r>
                        <a:rPr lang="fr-FR" sz="1000" dirty="0"/>
                        <a:t>Sécuriser l’environnement numérique</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900" b="1" dirty="0"/>
                        <a:t>4,2-</a:t>
                      </a:r>
                      <a:endParaRPr sz="900" b="1"/>
                    </a:p>
                    <a:p>
                      <a:pPr marL="0" lvl="0" indent="0" algn="ctr" rtl="0">
                        <a:lnSpc>
                          <a:spcPct val="115000"/>
                        </a:lnSpc>
                        <a:spcBef>
                          <a:spcPts val="0"/>
                        </a:spcBef>
                        <a:spcAft>
                          <a:spcPts val="0"/>
                        </a:spcAft>
                        <a:buNone/>
                      </a:pPr>
                      <a:r>
                        <a:rPr lang="fr-FR" sz="900" b="1" dirty="0"/>
                        <a:t>Protéger les données personnelles et la vie privée</a:t>
                      </a:r>
                      <a:endParaRPr sz="900" b="1"/>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1000" dirty="0"/>
                        <a:t>4,3-</a:t>
                      </a:r>
                      <a:endParaRPr sz="1000"/>
                    </a:p>
                    <a:p>
                      <a:pPr marL="0" lvl="0" indent="0" algn="ctr" rtl="0">
                        <a:lnSpc>
                          <a:spcPct val="115000"/>
                        </a:lnSpc>
                        <a:spcBef>
                          <a:spcPts val="0"/>
                        </a:spcBef>
                        <a:spcAft>
                          <a:spcPts val="0"/>
                        </a:spcAft>
                        <a:buNone/>
                      </a:pPr>
                      <a:r>
                        <a:rPr lang="fr-FR" sz="1000" dirty="0"/>
                        <a:t>Protéger la santé, le bien-être et l’environnement</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900" b="1" dirty="0"/>
                        <a:t>5,1-</a:t>
                      </a:r>
                      <a:endParaRPr sz="900" b="1"/>
                    </a:p>
                    <a:p>
                      <a:pPr marL="0" lvl="0" indent="0" algn="ctr" rtl="0">
                        <a:lnSpc>
                          <a:spcPct val="115000"/>
                        </a:lnSpc>
                        <a:spcBef>
                          <a:spcPts val="0"/>
                        </a:spcBef>
                        <a:spcAft>
                          <a:spcPts val="0"/>
                        </a:spcAft>
                        <a:buNone/>
                      </a:pPr>
                      <a:r>
                        <a:rPr lang="fr-FR" sz="900" b="1" dirty="0"/>
                        <a:t>Résoudre des problèmes techniques</a:t>
                      </a:r>
                      <a:endParaRPr sz="900" b="1"/>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900" b="1" dirty="0"/>
                        <a:t>5,2-</a:t>
                      </a:r>
                      <a:endParaRPr sz="900" b="1"/>
                    </a:p>
                    <a:p>
                      <a:pPr marL="0" lvl="0" indent="0" algn="ctr" rtl="0">
                        <a:lnSpc>
                          <a:spcPct val="115000"/>
                        </a:lnSpc>
                        <a:spcBef>
                          <a:spcPts val="0"/>
                        </a:spcBef>
                        <a:spcAft>
                          <a:spcPts val="0"/>
                        </a:spcAft>
                        <a:buNone/>
                      </a:pPr>
                      <a:r>
                        <a:rPr lang="fr-FR" sz="900" b="1" dirty="0"/>
                        <a:t>Évoluer dans un environnement numérique</a:t>
                      </a:r>
                      <a:endParaRPr sz="900" b="1"/>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596475">
                <a:tc>
                  <a:txBody>
                    <a:bodyPr/>
                    <a:lstStyle/>
                    <a:p>
                      <a:pPr marL="0" lvl="0" indent="0" algn="ctr" rtl="0">
                        <a:lnSpc>
                          <a:spcPct val="115000"/>
                        </a:lnSpc>
                        <a:spcBef>
                          <a:spcPts val="0"/>
                        </a:spcBef>
                        <a:spcAft>
                          <a:spcPts val="0"/>
                        </a:spcAft>
                        <a:buNone/>
                      </a:pPr>
                      <a:r>
                        <a:rPr lang="fr-FR" sz="1000" dirty="0" smtClean="0">
                          <a:solidFill>
                            <a:srgbClr val="9900FF"/>
                          </a:solidFill>
                          <a:hlinkClick r:id="rId3"/>
                        </a:rPr>
                        <a:t>Séance 1</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b="1" dirty="0" smtClean="0">
                          <a:solidFill>
                            <a:schemeClr val="tx1"/>
                          </a:solidFill>
                        </a:rPr>
                        <a:t>X</a:t>
                      </a:r>
                      <a:endParaRPr sz="1000" b="1">
                        <a:solidFill>
                          <a:schemeClr val="tx1"/>
                        </a:solidFill>
                      </a:endParaRPr>
                    </a:p>
                  </a:txBody>
                  <a:tcPr marL="28575" marR="28575" marT="19050" marB="19050" anchor="ctr">
                    <a:lnL w="9525" cap="flat" cmpd="sng" algn="ctr">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497075">
                <a:tc>
                  <a:txBody>
                    <a:bodyPr/>
                    <a:lstStyle/>
                    <a:p>
                      <a:pPr marL="0" marR="0" lvl="0" indent="0" algn="ctr" defTabSz="914400" rtl="0" eaLnBrk="1" fontAlgn="auto" latinLnBrk="0" hangingPunct="1">
                        <a:lnSpc>
                          <a:spcPct val="115000"/>
                        </a:lnSpc>
                        <a:spcBef>
                          <a:spcPts val="0"/>
                        </a:spcBef>
                        <a:spcAft>
                          <a:spcPts val="0"/>
                        </a:spcAft>
                        <a:buClr>
                          <a:srgbClr val="000000"/>
                        </a:buClr>
                        <a:buSzTx/>
                        <a:buFont typeface="Arial"/>
                        <a:buNone/>
                        <a:tabLst/>
                        <a:defRPr/>
                      </a:pPr>
                      <a:r>
                        <a:rPr lang="fr-FR" sz="1000" dirty="0" smtClean="0">
                          <a:solidFill>
                            <a:srgbClr val="9900FF"/>
                          </a:solidFill>
                          <a:hlinkClick r:id="rId4"/>
                        </a:rPr>
                        <a:t>Séance 2</a:t>
                      </a:r>
                      <a:endParaRPr lang="fr-FR" sz="1000" dirty="0" smtClean="0">
                        <a:solidFill>
                          <a:srgbClr val="9900FF"/>
                        </a:solidFill>
                      </a:endParaRPr>
                    </a:p>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lgn="ctr">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b="1" dirty="0" smtClean="0">
                          <a:solidFill>
                            <a:schemeClr val="tx1"/>
                          </a:solidFill>
                        </a:rPr>
                        <a:t>X</a:t>
                      </a:r>
                      <a:endParaRPr sz="1000" b="1">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596475">
                <a:tc>
                  <a:txBody>
                    <a:bodyPr/>
                    <a:lstStyle/>
                    <a:p>
                      <a:pPr marL="0" marR="0" lvl="0" indent="0" algn="ctr" defTabSz="914400" rtl="0" eaLnBrk="1" fontAlgn="auto" latinLnBrk="0" hangingPunct="1">
                        <a:lnSpc>
                          <a:spcPct val="115000"/>
                        </a:lnSpc>
                        <a:spcBef>
                          <a:spcPts val="0"/>
                        </a:spcBef>
                        <a:spcAft>
                          <a:spcPts val="0"/>
                        </a:spcAft>
                        <a:buClr>
                          <a:srgbClr val="000000"/>
                        </a:buClr>
                        <a:buSzTx/>
                        <a:buFont typeface="Arial"/>
                        <a:buNone/>
                        <a:tabLst/>
                        <a:defRPr/>
                      </a:pPr>
                      <a:r>
                        <a:rPr lang="fr-FR" sz="1000" dirty="0" smtClean="0">
                          <a:solidFill>
                            <a:srgbClr val="9900FF"/>
                          </a:solidFill>
                          <a:hlinkClick r:id="rId5"/>
                        </a:rPr>
                        <a:t>Séance 3</a:t>
                      </a:r>
                      <a:endParaRPr lang="fr-FR" sz="1000" dirty="0" smtClean="0">
                        <a:solidFill>
                          <a:srgbClr val="9900FF"/>
                        </a:solidFill>
                      </a:endParaRPr>
                    </a:p>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lgn="ctr">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b="1" dirty="0" smtClean="0">
                          <a:solidFill>
                            <a:schemeClr val="tx1"/>
                          </a:solidFill>
                        </a:rPr>
                        <a:t>X</a:t>
                      </a:r>
                      <a:endParaRPr sz="1000" b="1">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596475">
                <a:tc>
                  <a:txBody>
                    <a:bodyPr/>
                    <a:lstStyle/>
                    <a:p>
                      <a:pPr marL="0" lvl="0" indent="0" algn="ctr" rtl="0">
                        <a:lnSpc>
                          <a:spcPct val="115000"/>
                        </a:lnSpc>
                        <a:spcBef>
                          <a:spcPts val="0"/>
                        </a:spcBef>
                        <a:spcAft>
                          <a:spcPts val="0"/>
                        </a:spcAft>
                        <a:buNone/>
                      </a:pPr>
                      <a:r>
                        <a:rPr lang="fr-FR" sz="1000" dirty="0" smtClean="0">
                          <a:solidFill>
                            <a:srgbClr val="9900FF"/>
                          </a:solidFill>
                          <a:hlinkClick r:id="rId6"/>
                        </a:rPr>
                        <a:t>Enigmes du jeu</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lgn="ctr">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b="1" dirty="0" smtClean="0">
                          <a:solidFill>
                            <a:schemeClr val="tx1"/>
                          </a:solidFill>
                        </a:rPr>
                        <a:t>X</a:t>
                      </a:r>
                      <a:endParaRPr sz="1000" b="1">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b="1" dirty="0" smtClean="0">
                          <a:solidFill>
                            <a:schemeClr val="tx1"/>
                          </a:solidFill>
                        </a:rPr>
                        <a:t>X</a:t>
                      </a:r>
                      <a:endParaRPr sz="1000" b="1">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b="1" dirty="0" smtClean="0">
                          <a:solidFill>
                            <a:schemeClr val="tx1"/>
                          </a:solidFill>
                        </a:rPr>
                        <a:t>X</a:t>
                      </a:r>
                      <a:endParaRPr sz="1000" b="1">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b="1" dirty="0" smtClean="0">
                          <a:solidFill>
                            <a:schemeClr val="tx1"/>
                          </a:solidFill>
                        </a:rPr>
                        <a:t>X</a:t>
                      </a:r>
                      <a:endParaRPr sz="1000" b="1">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b="1" dirty="0" smtClean="0">
                          <a:solidFill>
                            <a:schemeClr val="tx1"/>
                          </a:solidFill>
                        </a:rPr>
                        <a:t>X</a:t>
                      </a:r>
                      <a:endParaRPr sz="1000" b="1">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bl>
          </a:graphicData>
        </a:graphic>
      </p:graphicFrame>
      <p:pic>
        <p:nvPicPr>
          <p:cNvPr id="7" name="Image 6" descr="Fichier:Académie de Nice.svg — Wikipédia"/>
          <p:cNvPicPr/>
          <p:nvPr/>
        </p:nvPicPr>
        <p:blipFill>
          <a:blip r:embed="rId7" cstate="print"/>
          <a:srcRect/>
          <a:stretch>
            <a:fillRect/>
          </a:stretch>
        </p:blipFill>
        <p:spPr bwMode="auto">
          <a:xfrm>
            <a:off x="592455" y="259080"/>
            <a:ext cx="1525905" cy="116586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6"/>
        <p:cNvGrpSpPr/>
        <p:nvPr/>
      </p:nvGrpSpPr>
      <p:grpSpPr>
        <a:xfrm>
          <a:off x="0" y="0"/>
          <a:ext cx="0" cy="0"/>
          <a:chOff x="0" y="0"/>
          <a:chExt cx="0" cy="0"/>
        </a:xfrm>
      </p:grpSpPr>
      <p:sp>
        <p:nvSpPr>
          <p:cNvPr id="107" name="Google Shape;107;p18"/>
          <p:cNvSpPr/>
          <p:nvPr/>
        </p:nvSpPr>
        <p:spPr>
          <a:xfrm>
            <a:off x="647275" y="1572900"/>
            <a:ext cx="10914600" cy="4875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fr-FR" sz="2000" b="1" dirty="0">
                <a:solidFill>
                  <a:srgbClr val="000091"/>
                </a:solidFill>
              </a:rPr>
              <a:t>Productions académiques</a:t>
            </a:r>
            <a:endParaRPr sz="2000">
              <a:solidFill>
                <a:srgbClr val="000091"/>
              </a:solidFill>
              <a:latin typeface="Arial"/>
              <a:ea typeface="Arial"/>
              <a:cs typeface="Arial"/>
              <a:sym typeface="Arial"/>
            </a:endParaRPr>
          </a:p>
          <a:p>
            <a:pPr marL="0" lvl="0" indent="0" algn="just" rtl="0">
              <a:spcBef>
                <a:spcPts val="0"/>
              </a:spcBef>
              <a:spcAft>
                <a:spcPts val="0"/>
              </a:spcAft>
              <a:buNone/>
            </a:pPr>
            <a:endParaRPr sz="1800">
              <a:solidFill>
                <a:schemeClr val="dk1"/>
              </a:solidFill>
            </a:endParaRPr>
          </a:p>
          <a:p>
            <a:pPr marL="0" lvl="0" indent="0" algn="just" rtl="0">
              <a:spcBef>
                <a:spcPts val="0"/>
              </a:spcBef>
              <a:spcAft>
                <a:spcPts val="0"/>
              </a:spcAft>
              <a:buNone/>
            </a:pPr>
            <a:endParaRPr sz="1600">
              <a:solidFill>
                <a:srgbClr val="2424FF"/>
              </a:solidFill>
            </a:endParaRPr>
          </a:p>
          <a:p>
            <a:pPr marL="0" marR="0" lvl="0" indent="0" algn="just" rtl="0">
              <a:spcBef>
                <a:spcPts val="600"/>
              </a:spcBef>
              <a:spcAft>
                <a:spcPts val="0"/>
              </a:spcAft>
              <a:buNone/>
            </a:pPr>
            <a:endParaRPr sz="1600">
              <a:solidFill>
                <a:srgbClr val="FFFFFF"/>
              </a:solidFill>
            </a:endParaRPr>
          </a:p>
        </p:txBody>
      </p:sp>
      <p:sp>
        <p:nvSpPr>
          <p:cNvPr id="108" name="Google Shape;108;p18"/>
          <p:cNvSpPr/>
          <p:nvPr/>
        </p:nvSpPr>
        <p:spPr>
          <a:xfrm>
            <a:off x="3511225" y="6480750"/>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0" name="Google Shape;110;p18"/>
          <p:cNvSpPr txBox="1"/>
          <p:nvPr/>
        </p:nvSpPr>
        <p:spPr>
          <a:xfrm>
            <a:off x="2536135" y="241380"/>
            <a:ext cx="9048600" cy="1247700"/>
          </a:xfrm>
          <a:prstGeom prst="rect">
            <a:avLst/>
          </a:prstGeom>
          <a:noFill/>
          <a:ln>
            <a:noFill/>
          </a:ln>
        </p:spPr>
        <p:txBody>
          <a:bodyPr spcFirstLastPara="1" wrap="square" lIns="91425" tIns="45700" rIns="91425" bIns="45700" anchor="t" anchorCtr="0">
            <a:noAutofit/>
          </a:bodyPr>
          <a:lstStyle/>
          <a:p>
            <a:pPr lvl="0"/>
            <a:r>
              <a:rPr lang="fr-FR" sz="2000" b="1" dirty="0" smtClean="0">
                <a:solidFill>
                  <a:srgbClr val="9900FF"/>
                </a:solidFill>
              </a:rPr>
              <a:t>Sensibiliser </a:t>
            </a:r>
            <a:r>
              <a:rPr lang="fr-FR" sz="2000" b="1" dirty="0" smtClean="0">
                <a:solidFill>
                  <a:srgbClr val="9900FF"/>
                </a:solidFill>
              </a:rPr>
              <a:t>tous les élèves de lycées professionnels à la </a:t>
            </a:r>
            <a:r>
              <a:rPr lang="fr-FR" sz="2000" b="1" dirty="0" smtClean="0">
                <a:solidFill>
                  <a:srgbClr val="9900FF"/>
                </a:solidFill>
              </a:rPr>
              <a:t>Cybersécurité </a:t>
            </a:r>
            <a:r>
              <a:rPr lang="fr-FR" sz="2000" b="1" dirty="0" smtClean="0">
                <a:solidFill>
                  <a:srgbClr val="9900FF"/>
                </a:solidFill>
              </a:rPr>
              <a:t>en utilisant le programme National "PHARE" pour se préserver du </a:t>
            </a:r>
            <a:r>
              <a:rPr lang="fr-FR" sz="2000" b="1" dirty="0" smtClean="0">
                <a:solidFill>
                  <a:srgbClr val="9900FF"/>
                </a:solidFill>
              </a:rPr>
              <a:t>cyberharcèlement </a:t>
            </a:r>
            <a:r>
              <a:rPr lang="fr-FR" sz="2000" b="1" dirty="0" smtClean="0">
                <a:solidFill>
                  <a:srgbClr val="9900FF"/>
                </a:solidFill>
              </a:rPr>
              <a:t>scolaire. Le référentiel du BAC PRO CIEL sera sollicité pour ce chef d'œuvre.</a:t>
            </a:r>
            <a:endParaRPr sz="2000" b="1" i="0" u="none" strike="noStrike" cap="none">
              <a:solidFill>
                <a:srgbClr val="9900FF"/>
              </a:solidFill>
            </a:endParaRPr>
          </a:p>
        </p:txBody>
      </p:sp>
      <p:sp>
        <p:nvSpPr>
          <p:cNvPr id="111" name="Google Shape;111;p18"/>
          <p:cNvSpPr txBox="1"/>
          <p:nvPr/>
        </p:nvSpPr>
        <p:spPr>
          <a:xfrm>
            <a:off x="630000" y="1941775"/>
            <a:ext cx="5386500" cy="2126100"/>
          </a:xfrm>
          <a:prstGeom prst="rect">
            <a:avLst/>
          </a:prstGeom>
          <a:noFill/>
          <a:ln>
            <a:noFill/>
          </a:ln>
        </p:spPr>
        <p:txBody>
          <a:bodyPr spcFirstLastPara="1" wrap="square" lIns="91425" tIns="91425" rIns="91425" bIns="91425" anchor="t" anchorCtr="0">
            <a:noAutofit/>
          </a:bodyPr>
          <a:lstStyle/>
          <a:p>
            <a:pPr lvl="0" algn="just"/>
            <a:r>
              <a:rPr lang="fr-FR" sz="1600" b="1" dirty="0" smtClean="0">
                <a:solidFill>
                  <a:schemeClr val="tx1"/>
                </a:solidFill>
                <a:highlight>
                  <a:srgbClr val="FFFFFF"/>
                </a:highlight>
              </a:rPr>
              <a:t>Le numérique dans les enseignements STI : pratiques pédagogiques et plus-values </a:t>
            </a:r>
            <a:endParaRPr lang="fr-FR" sz="1600" b="1" dirty="0" smtClean="0">
              <a:solidFill>
                <a:schemeClr val="tx1"/>
              </a:solidFill>
              <a:highlight>
                <a:srgbClr val="FFFFFF"/>
              </a:highlight>
            </a:endParaRPr>
          </a:p>
          <a:p>
            <a:pPr lvl="0" algn="just"/>
            <a:r>
              <a:rPr lang="fr-FR" sz="1600" dirty="0" smtClean="0">
                <a:solidFill>
                  <a:schemeClr val="tx1"/>
                </a:solidFill>
                <a:highlight>
                  <a:srgbClr val="FFFFFF"/>
                </a:highlight>
              </a:rPr>
              <a:t>Comment </a:t>
            </a:r>
            <a:r>
              <a:rPr lang="fr-FR" sz="1600" dirty="0" smtClean="0">
                <a:solidFill>
                  <a:schemeClr val="tx1"/>
                </a:solidFill>
                <a:highlight>
                  <a:srgbClr val="FFFFFF"/>
                </a:highlight>
              </a:rPr>
              <a:t>sensibiliser tous les élèves de lycées professionnels à la Cybersécurité en utilisant le programme National "PHARE" pour se préserver du cyberharcèlement scolaire ? </a:t>
            </a:r>
            <a:endParaRPr lang="fr-FR" sz="1600" dirty="0" smtClean="0">
              <a:solidFill>
                <a:schemeClr val="tx1"/>
              </a:solidFill>
              <a:highlight>
                <a:srgbClr val="FFFFFF"/>
              </a:highlight>
            </a:endParaRPr>
          </a:p>
          <a:p>
            <a:pPr lvl="0" algn="just"/>
            <a:r>
              <a:rPr lang="fr-FR" sz="1600" b="1" u="sng" dirty="0" smtClean="0">
                <a:solidFill>
                  <a:srgbClr val="9966FF"/>
                </a:solidFill>
                <a:highlight>
                  <a:srgbClr val="FFFFFF"/>
                </a:highlight>
              </a:rPr>
              <a:t>Site pédagogique acad</a:t>
            </a:r>
            <a:r>
              <a:rPr lang="fr-FR" sz="1600" b="1" u="sng" dirty="0" smtClean="0">
                <a:solidFill>
                  <a:srgbClr val="9966FF"/>
                </a:solidFill>
                <a:highlight>
                  <a:srgbClr val="FFFFFF"/>
                </a:highlight>
              </a:rPr>
              <a:t>émiqu</a:t>
            </a:r>
            <a:r>
              <a:rPr lang="fr-FR" sz="1600" b="1" u="sng" dirty="0" smtClean="0">
                <a:solidFill>
                  <a:srgbClr val="9966FF"/>
                </a:solidFill>
                <a:highlight>
                  <a:srgbClr val="FFFFFF"/>
                </a:highlight>
              </a:rPr>
              <a:t>e Moodle :</a:t>
            </a:r>
            <a:endParaRPr sz="1600" b="1" u="sng">
              <a:solidFill>
                <a:srgbClr val="9966FF"/>
              </a:solidFill>
              <a:highlight>
                <a:schemeClr val="lt1"/>
              </a:highlight>
            </a:endParaRPr>
          </a:p>
          <a:p>
            <a:pPr lvl="0">
              <a:buClr>
                <a:schemeClr val="dk1"/>
              </a:buClr>
            </a:pPr>
            <a:r>
              <a:rPr lang="fr-FR" sz="1200" dirty="0" smtClean="0">
                <a:solidFill>
                  <a:srgbClr val="4A86E8"/>
                </a:solidFill>
                <a:hlinkClick r:id="rId3"/>
              </a:rPr>
              <a:t>https://</a:t>
            </a:r>
            <a:r>
              <a:rPr lang="fr-FR" sz="1200" dirty="0" smtClean="0">
                <a:solidFill>
                  <a:srgbClr val="4A86E8"/>
                </a:solidFill>
                <a:hlinkClick r:id="rId3"/>
              </a:rPr>
              <a:t>espace-commun.ac-nice.fr/course/view.php?id=815</a:t>
            </a:r>
            <a:endParaRPr lang="fr-FR" sz="1200" dirty="0" smtClean="0">
              <a:solidFill>
                <a:srgbClr val="4A86E8"/>
              </a:solidFill>
            </a:endParaRPr>
          </a:p>
          <a:p>
            <a:pPr lvl="0">
              <a:buClr>
                <a:schemeClr val="dk1"/>
              </a:buClr>
            </a:pPr>
            <a:endParaRPr sz="1200" i="1">
              <a:solidFill>
                <a:srgbClr val="4A86E8"/>
              </a:solidFill>
            </a:endParaRPr>
          </a:p>
        </p:txBody>
      </p:sp>
      <p:sp>
        <p:nvSpPr>
          <p:cNvPr id="112" name="Google Shape;112;p18"/>
          <p:cNvSpPr txBox="1"/>
          <p:nvPr/>
        </p:nvSpPr>
        <p:spPr>
          <a:xfrm>
            <a:off x="6207840" y="1438854"/>
            <a:ext cx="5386500" cy="2599746"/>
          </a:xfrm>
          <a:prstGeom prst="rect">
            <a:avLst/>
          </a:prstGeom>
          <a:noFill/>
          <a:ln>
            <a:noFill/>
          </a:ln>
        </p:spPr>
        <p:txBody>
          <a:bodyPr spcFirstLastPara="1" wrap="square" lIns="91425" tIns="91425" rIns="91425" bIns="91425" anchor="t" anchorCtr="0">
            <a:noAutofit/>
          </a:bodyPr>
          <a:lstStyle/>
          <a:p>
            <a:pPr lvl="0" algn="just"/>
            <a:r>
              <a:rPr lang="fr-FR" sz="1600" b="1" dirty="0" smtClean="0">
                <a:solidFill>
                  <a:schemeClr val="tx1"/>
                </a:solidFill>
                <a:highlight>
                  <a:srgbClr val="FFFFFF"/>
                </a:highlight>
              </a:rPr>
              <a:t>Le numérique dans les enseignements STI : pratiques pédagogiques et plus-values </a:t>
            </a:r>
          </a:p>
          <a:p>
            <a:pPr lvl="0" algn="just"/>
            <a:r>
              <a:rPr lang="fr-FR" sz="1600" dirty="0" smtClean="0">
                <a:solidFill>
                  <a:schemeClr val="tx1"/>
                </a:solidFill>
                <a:highlight>
                  <a:srgbClr val="FFFFFF"/>
                </a:highlight>
              </a:rPr>
              <a:t>Comment sensibiliser tous les élèves de lycées professionnels à la Cybersécurité en utilisant le programme National "PHARE" pour se préserver du cyberharcèlement scolaire ? </a:t>
            </a:r>
            <a:endParaRPr lang="fr-FR" sz="1600" dirty="0" smtClean="0">
              <a:solidFill>
                <a:schemeClr val="tx1"/>
              </a:solidFill>
              <a:highlight>
                <a:srgbClr val="FFFFFF"/>
              </a:highlight>
            </a:endParaRPr>
          </a:p>
          <a:p>
            <a:pPr lvl="0" algn="just"/>
            <a:r>
              <a:rPr lang="fr-FR" sz="1600" b="1" u="sng" dirty="0" smtClean="0">
                <a:solidFill>
                  <a:srgbClr val="9966FF"/>
                </a:solidFill>
                <a:highlight>
                  <a:srgbClr val="FFFFFF"/>
                </a:highlight>
              </a:rPr>
              <a:t>Vidéo teaser du projet :</a:t>
            </a:r>
            <a:endParaRPr lang="fr-FR" sz="1600" b="1" u="sng" dirty="0" smtClean="0">
              <a:solidFill>
                <a:srgbClr val="9966FF"/>
              </a:solidFill>
              <a:highlight>
                <a:srgbClr val="FFFFFF"/>
              </a:highlight>
            </a:endParaRPr>
          </a:p>
          <a:p>
            <a:pPr lvl="0" algn="just"/>
            <a:r>
              <a:rPr lang="fr-FR" sz="1200" dirty="0" smtClean="0">
                <a:solidFill>
                  <a:srgbClr val="333333"/>
                </a:solidFill>
                <a:hlinkClick r:id="rId4"/>
              </a:rPr>
              <a:t>https</a:t>
            </a:r>
            <a:r>
              <a:rPr lang="fr-FR" sz="1200" dirty="0" smtClean="0">
                <a:solidFill>
                  <a:srgbClr val="333333"/>
                </a:solidFill>
                <a:hlinkClick r:id="rId4"/>
              </a:rPr>
              <a:t>://podeduc.apps.education.fr/video/44456-storyboard-presentation-du-traam-sti-2023-2024-avec-consignesmp4/6475bd2af63031876659a78e4dd942e8d8581e968ac769489da63deaab2bbc83</a:t>
            </a:r>
            <a:r>
              <a:rPr lang="fr-FR" sz="1200" dirty="0" smtClean="0">
                <a:solidFill>
                  <a:srgbClr val="333333"/>
                </a:solidFill>
                <a:hlinkClick r:id="rId4"/>
              </a:rPr>
              <a:t>/</a:t>
            </a:r>
            <a:endParaRPr lang="fr-FR" sz="1200" dirty="0" smtClean="0">
              <a:solidFill>
                <a:srgbClr val="333333"/>
              </a:solidFill>
            </a:endParaRPr>
          </a:p>
          <a:p>
            <a:pPr lvl="0" algn="just"/>
            <a:endParaRPr sz="1600">
              <a:solidFill>
                <a:srgbClr val="333333"/>
              </a:solidFill>
            </a:endParaRPr>
          </a:p>
        </p:txBody>
      </p:sp>
      <p:sp>
        <p:nvSpPr>
          <p:cNvPr id="113" name="Google Shape;113;p18"/>
          <p:cNvSpPr txBox="1"/>
          <p:nvPr/>
        </p:nvSpPr>
        <p:spPr>
          <a:xfrm>
            <a:off x="630000" y="4065470"/>
            <a:ext cx="5386500" cy="2358190"/>
          </a:xfrm>
          <a:prstGeom prst="rect">
            <a:avLst/>
          </a:prstGeom>
          <a:noFill/>
          <a:ln>
            <a:noFill/>
          </a:ln>
        </p:spPr>
        <p:txBody>
          <a:bodyPr spcFirstLastPara="1" wrap="square" lIns="91425" tIns="91425" rIns="91425" bIns="91425" anchor="t" anchorCtr="0">
            <a:noAutofit/>
          </a:bodyPr>
          <a:lstStyle/>
          <a:p>
            <a:pPr lvl="0" algn="just"/>
            <a:r>
              <a:rPr lang="fr-FR" sz="1600" b="1" dirty="0" smtClean="0">
                <a:solidFill>
                  <a:schemeClr val="tx1"/>
                </a:solidFill>
                <a:highlight>
                  <a:srgbClr val="FFFFFF"/>
                </a:highlight>
              </a:rPr>
              <a:t>Le numérique dans les enseignements STI : pratiques pédagogiques et plus-values </a:t>
            </a:r>
          </a:p>
          <a:p>
            <a:pPr algn="just"/>
            <a:r>
              <a:rPr lang="fr-FR" sz="1600" dirty="0" smtClean="0">
                <a:solidFill>
                  <a:schemeClr val="tx1"/>
                </a:solidFill>
                <a:highlight>
                  <a:srgbClr val="FFFFFF"/>
                </a:highlight>
              </a:rPr>
              <a:t>Comment sensibiliser tous les élèves de lycées professionnels à la Cybersécurité en utilisant le programme National "PHARE" pour se préserver du cyberharcèlement scolaire </a:t>
            </a:r>
            <a:r>
              <a:rPr lang="fr-FR" sz="1600" dirty="0" smtClean="0">
                <a:solidFill>
                  <a:schemeClr val="tx1"/>
                </a:solidFill>
                <a:highlight>
                  <a:srgbClr val="FFFFFF"/>
                </a:highlight>
              </a:rPr>
              <a:t>?</a:t>
            </a:r>
            <a:r>
              <a:rPr lang="fr-FR" sz="1600" b="1" u="sng" dirty="0" smtClean="0">
                <a:solidFill>
                  <a:srgbClr val="9966FF"/>
                </a:solidFill>
                <a:highlight>
                  <a:srgbClr val="FFFFFF"/>
                </a:highlight>
              </a:rPr>
              <a:t> </a:t>
            </a:r>
            <a:endParaRPr lang="fr-FR" sz="1600" b="1" u="sng" dirty="0" smtClean="0">
              <a:solidFill>
                <a:srgbClr val="9966FF"/>
              </a:solidFill>
              <a:highlight>
                <a:srgbClr val="FFFFFF"/>
              </a:highlight>
            </a:endParaRPr>
          </a:p>
          <a:p>
            <a:pPr algn="just"/>
            <a:r>
              <a:rPr lang="fr-FR" sz="1600" b="1" u="sng" dirty="0" smtClean="0">
                <a:solidFill>
                  <a:srgbClr val="9966FF"/>
                </a:solidFill>
                <a:highlight>
                  <a:srgbClr val="FFFFFF"/>
                </a:highlight>
              </a:rPr>
              <a:t>Vidéo des énigmes élèves :</a:t>
            </a:r>
          </a:p>
          <a:p>
            <a:pPr algn="just"/>
            <a:r>
              <a:rPr lang="fr-FR" sz="1050" dirty="0" smtClean="0">
                <a:solidFill>
                  <a:srgbClr val="9966FF"/>
                </a:solidFill>
                <a:highlight>
                  <a:srgbClr val="FFFFFF"/>
                </a:highlight>
                <a:hlinkClick r:id="rId5"/>
              </a:rPr>
              <a:t>https://podeduc.apps.education.fr/video/48213-storyboard-traam-sti-2023-2025-v2canevasmp4/08cb770d8989d63e24f765a47ff6e730f7a9ba9d8505200f0de6f0be844d890c</a:t>
            </a:r>
            <a:r>
              <a:rPr lang="fr-FR" sz="1050" dirty="0" smtClean="0">
                <a:solidFill>
                  <a:srgbClr val="9966FF"/>
                </a:solidFill>
                <a:highlight>
                  <a:srgbClr val="FFFFFF"/>
                </a:highlight>
                <a:hlinkClick r:id="rId5"/>
              </a:rPr>
              <a:t>/</a:t>
            </a:r>
            <a:endParaRPr lang="fr-FR" sz="1050" dirty="0" smtClean="0">
              <a:solidFill>
                <a:srgbClr val="9966FF"/>
              </a:solidFill>
              <a:highlight>
                <a:srgbClr val="FFFFFF"/>
              </a:highlight>
            </a:endParaRPr>
          </a:p>
          <a:p>
            <a:pPr algn="just"/>
            <a:endParaRPr lang="fr-FR" sz="1050" b="1" u="sng" dirty="0" smtClean="0">
              <a:solidFill>
                <a:srgbClr val="9966FF"/>
              </a:solidFill>
              <a:highlight>
                <a:srgbClr val="FFFFFF"/>
              </a:highlight>
            </a:endParaRPr>
          </a:p>
          <a:p>
            <a:pPr lvl="0" algn="just"/>
            <a:endParaRPr lang="fr-FR" sz="1600" dirty="0" smtClean="0">
              <a:solidFill>
                <a:schemeClr val="tx1"/>
              </a:solidFill>
              <a:highlight>
                <a:srgbClr val="FFFFFF"/>
              </a:highlight>
            </a:endParaRPr>
          </a:p>
          <a:p>
            <a:pPr lvl="0" algn="just"/>
            <a:endParaRPr lang="fr-FR" sz="1600" dirty="0" smtClean="0">
              <a:solidFill>
                <a:schemeClr val="tx1"/>
              </a:solidFill>
              <a:highlight>
                <a:srgbClr val="FFFFFF"/>
              </a:highlight>
            </a:endParaRPr>
          </a:p>
          <a:p>
            <a:pPr marL="0" lvl="0" indent="0" algn="just" rtl="0">
              <a:spcBef>
                <a:spcPts val="0"/>
              </a:spcBef>
              <a:spcAft>
                <a:spcPts val="0"/>
              </a:spcAft>
              <a:buNone/>
            </a:pPr>
            <a:endParaRPr sz="1600">
              <a:solidFill>
                <a:srgbClr val="333333"/>
              </a:solidFill>
            </a:endParaRPr>
          </a:p>
        </p:txBody>
      </p:sp>
      <p:sp>
        <p:nvSpPr>
          <p:cNvPr id="114" name="Google Shape;114;p18"/>
          <p:cNvSpPr txBox="1"/>
          <p:nvPr/>
        </p:nvSpPr>
        <p:spPr>
          <a:xfrm>
            <a:off x="6192600" y="4050230"/>
            <a:ext cx="5386500" cy="2518210"/>
          </a:xfrm>
          <a:prstGeom prst="rect">
            <a:avLst/>
          </a:prstGeom>
          <a:noFill/>
          <a:ln>
            <a:noFill/>
          </a:ln>
        </p:spPr>
        <p:txBody>
          <a:bodyPr spcFirstLastPara="1" wrap="square" lIns="91425" tIns="91425" rIns="91425" bIns="91425" anchor="t" anchorCtr="0">
            <a:noAutofit/>
          </a:bodyPr>
          <a:lstStyle/>
          <a:p>
            <a:pPr lvl="0" algn="just"/>
            <a:r>
              <a:rPr lang="fr-FR" sz="1600" b="1" dirty="0" smtClean="0">
                <a:solidFill>
                  <a:schemeClr val="tx1"/>
                </a:solidFill>
                <a:highlight>
                  <a:srgbClr val="FFFFFF"/>
                </a:highlight>
              </a:rPr>
              <a:t>Le numérique dans les enseignements STI : pratiques pédagogiques et plus-values </a:t>
            </a:r>
          </a:p>
          <a:p>
            <a:pPr lvl="0" algn="just"/>
            <a:r>
              <a:rPr lang="fr-FR" sz="1600" dirty="0" smtClean="0">
                <a:solidFill>
                  <a:schemeClr val="tx1"/>
                </a:solidFill>
                <a:highlight>
                  <a:srgbClr val="FFFFFF"/>
                </a:highlight>
              </a:rPr>
              <a:t>Comment sensibiliser tous les élèves de lycées professionnels à la Cybersécurité en utilisant le programme National "PHARE" pour se préserver du cyberharcèlement scolaire </a:t>
            </a:r>
            <a:r>
              <a:rPr lang="fr-FR" sz="1600" dirty="0" smtClean="0">
                <a:solidFill>
                  <a:schemeClr val="tx1"/>
                </a:solidFill>
                <a:highlight>
                  <a:srgbClr val="FFFFFF"/>
                </a:highlight>
              </a:rPr>
              <a:t>?</a:t>
            </a:r>
            <a:r>
              <a:rPr lang="fr-FR" sz="1600" b="1" u="sng" dirty="0" smtClean="0">
                <a:solidFill>
                  <a:srgbClr val="9966FF"/>
                </a:solidFill>
                <a:highlight>
                  <a:srgbClr val="FFFFFF"/>
                </a:highlight>
              </a:rPr>
              <a:t> </a:t>
            </a:r>
            <a:endParaRPr lang="fr-FR" sz="1600" b="1" u="sng" dirty="0" smtClean="0">
              <a:solidFill>
                <a:srgbClr val="9966FF"/>
              </a:solidFill>
              <a:highlight>
                <a:srgbClr val="FFFFFF"/>
              </a:highlight>
            </a:endParaRPr>
          </a:p>
          <a:p>
            <a:pPr lvl="0" algn="just"/>
            <a:r>
              <a:rPr lang="fr-FR" sz="1600" b="1" u="sng" dirty="0" smtClean="0">
                <a:solidFill>
                  <a:srgbClr val="9966FF"/>
                </a:solidFill>
                <a:highlight>
                  <a:srgbClr val="FFFFFF"/>
                </a:highlight>
              </a:rPr>
              <a:t>Lien du serious game :</a:t>
            </a:r>
          </a:p>
          <a:p>
            <a:pPr lvl="0" algn="just"/>
            <a:r>
              <a:rPr lang="fr-FR" sz="1200" dirty="0" smtClean="0">
                <a:solidFill>
                  <a:schemeClr val="tx1"/>
                </a:solidFill>
                <a:highlight>
                  <a:srgbClr val="FFFFFF"/>
                </a:highlight>
                <a:hlinkClick r:id="rId6"/>
              </a:rPr>
              <a:t>https://</a:t>
            </a:r>
            <a:r>
              <a:rPr lang="fr-FR" sz="1200" dirty="0" smtClean="0">
                <a:solidFill>
                  <a:schemeClr val="tx1"/>
                </a:solidFill>
                <a:highlight>
                  <a:srgbClr val="FFFFFF"/>
                </a:highlight>
                <a:hlinkClick r:id="rId6"/>
              </a:rPr>
              <a:t>app.escapecards.fr/intro.php?prive=J-IE6vhElTt5XIqWts9zbiXTfkjq3xu7&amp;mdpJ</a:t>
            </a:r>
            <a:r>
              <a:rPr lang="fr-FR" sz="1200" dirty="0" smtClean="0">
                <a:solidFill>
                  <a:schemeClr val="tx1"/>
                </a:solidFill>
                <a:highlight>
                  <a:srgbClr val="FFFFFF"/>
                </a:highlight>
              </a:rPr>
              <a:t>=</a:t>
            </a:r>
          </a:p>
          <a:p>
            <a:pPr lvl="0" algn="just"/>
            <a:endParaRPr lang="fr-FR" sz="1600" dirty="0" smtClean="0">
              <a:solidFill>
                <a:schemeClr val="tx1"/>
              </a:solidFill>
              <a:highlight>
                <a:srgbClr val="FFFFFF"/>
              </a:highlight>
            </a:endParaRPr>
          </a:p>
          <a:p>
            <a:pPr marL="0" lvl="0" indent="0" algn="l" rtl="0">
              <a:spcBef>
                <a:spcPts val="0"/>
              </a:spcBef>
              <a:spcAft>
                <a:spcPts val="0"/>
              </a:spcAft>
              <a:buClr>
                <a:schemeClr val="dk1"/>
              </a:buClr>
              <a:buSzPts val="1100"/>
              <a:buFont typeface="Arial"/>
              <a:buNone/>
            </a:pPr>
            <a:endParaRPr sz="1300">
              <a:solidFill>
                <a:srgbClr val="9900FF"/>
              </a:solidFill>
            </a:endParaRPr>
          </a:p>
          <a:p>
            <a:pPr marL="0" lvl="0" indent="0" algn="just" rtl="0">
              <a:spcBef>
                <a:spcPts val="0"/>
              </a:spcBef>
              <a:spcAft>
                <a:spcPts val="0"/>
              </a:spcAft>
              <a:buNone/>
            </a:pPr>
            <a:endParaRPr sz="1600">
              <a:solidFill>
                <a:srgbClr val="333333"/>
              </a:solidFill>
            </a:endParaRPr>
          </a:p>
        </p:txBody>
      </p:sp>
      <p:pic>
        <p:nvPicPr>
          <p:cNvPr id="10" name="Image 9" descr="Fichier:Académie de Nice.svg — Wikipédia"/>
          <p:cNvPicPr/>
          <p:nvPr/>
        </p:nvPicPr>
        <p:blipFill>
          <a:blip r:embed="rId7" cstate="print"/>
          <a:srcRect/>
          <a:stretch>
            <a:fillRect/>
          </a:stretch>
        </p:blipFill>
        <p:spPr bwMode="auto">
          <a:xfrm>
            <a:off x="592455" y="259080"/>
            <a:ext cx="1525905" cy="116586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8"/>
          <p:cNvSpPr/>
          <p:nvPr/>
        </p:nvSpPr>
        <p:spPr>
          <a:xfrm>
            <a:off x="647275" y="1572900"/>
            <a:ext cx="10914600" cy="4875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fr-FR" sz="2000" b="1">
                <a:solidFill>
                  <a:srgbClr val="000091"/>
                </a:solidFill>
              </a:rPr>
              <a:t>Productions académiques</a:t>
            </a:r>
            <a:endParaRPr sz="2000">
              <a:solidFill>
                <a:srgbClr val="000091"/>
              </a:solidFill>
              <a:latin typeface="Arial"/>
              <a:ea typeface="Arial"/>
              <a:cs typeface="Arial"/>
              <a:sym typeface="Arial"/>
            </a:endParaRPr>
          </a:p>
          <a:p>
            <a:pPr marL="0" lvl="0" indent="0" algn="just" rtl="0">
              <a:spcBef>
                <a:spcPts val="0"/>
              </a:spcBef>
              <a:spcAft>
                <a:spcPts val="0"/>
              </a:spcAft>
              <a:buNone/>
            </a:pPr>
            <a:endParaRPr sz="1800">
              <a:solidFill>
                <a:schemeClr val="dk1"/>
              </a:solidFill>
            </a:endParaRPr>
          </a:p>
          <a:p>
            <a:pPr marL="0" lvl="0" indent="0" algn="just" rtl="0">
              <a:spcBef>
                <a:spcPts val="0"/>
              </a:spcBef>
              <a:spcAft>
                <a:spcPts val="0"/>
              </a:spcAft>
              <a:buNone/>
            </a:pPr>
            <a:endParaRPr sz="1600">
              <a:solidFill>
                <a:srgbClr val="2424FF"/>
              </a:solidFill>
            </a:endParaRPr>
          </a:p>
          <a:p>
            <a:pPr marL="0" marR="0" lvl="0" indent="0" algn="just" rtl="0">
              <a:spcBef>
                <a:spcPts val="600"/>
              </a:spcBef>
              <a:spcAft>
                <a:spcPts val="0"/>
              </a:spcAft>
              <a:buNone/>
            </a:pPr>
            <a:endParaRPr sz="1600">
              <a:solidFill>
                <a:srgbClr val="FFFFFF"/>
              </a:solidFill>
            </a:endParaRPr>
          </a:p>
        </p:txBody>
      </p:sp>
      <p:sp>
        <p:nvSpPr>
          <p:cNvPr id="108" name="Google Shape;108;p18"/>
          <p:cNvSpPr/>
          <p:nvPr/>
        </p:nvSpPr>
        <p:spPr>
          <a:xfrm>
            <a:off x="3511225" y="6480750"/>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0" name="Google Shape;110;p18"/>
          <p:cNvSpPr txBox="1"/>
          <p:nvPr/>
        </p:nvSpPr>
        <p:spPr>
          <a:xfrm>
            <a:off x="2536135" y="241380"/>
            <a:ext cx="9048600" cy="1247700"/>
          </a:xfrm>
          <a:prstGeom prst="rect">
            <a:avLst/>
          </a:prstGeom>
          <a:noFill/>
          <a:ln>
            <a:noFill/>
          </a:ln>
        </p:spPr>
        <p:txBody>
          <a:bodyPr spcFirstLastPara="1" wrap="square" lIns="91425" tIns="45700" rIns="91425" bIns="45700" anchor="t" anchorCtr="0">
            <a:noAutofit/>
          </a:bodyPr>
          <a:lstStyle/>
          <a:p>
            <a:pPr lvl="0"/>
            <a:r>
              <a:rPr lang="fr-FR" sz="2000" b="1" dirty="0" smtClean="0">
                <a:solidFill>
                  <a:srgbClr val="9900FF"/>
                </a:solidFill>
              </a:rPr>
              <a:t>Sensibiliser </a:t>
            </a:r>
            <a:r>
              <a:rPr lang="fr-FR" sz="2000" b="1" dirty="0" smtClean="0">
                <a:solidFill>
                  <a:srgbClr val="9900FF"/>
                </a:solidFill>
              </a:rPr>
              <a:t>tous les élèves de lycées professionnels à la </a:t>
            </a:r>
            <a:r>
              <a:rPr lang="fr-FR" sz="2000" b="1" dirty="0" smtClean="0">
                <a:solidFill>
                  <a:srgbClr val="9900FF"/>
                </a:solidFill>
              </a:rPr>
              <a:t>Cybersécurité </a:t>
            </a:r>
            <a:r>
              <a:rPr lang="fr-FR" sz="2000" b="1" dirty="0" smtClean="0">
                <a:solidFill>
                  <a:srgbClr val="9900FF"/>
                </a:solidFill>
              </a:rPr>
              <a:t>en utilisant le programme National "PHARE" pour se préserver du </a:t>
            </a:r>
            <a:r>
              <a:rPr lang="fr-FR" sz="2000" b="1" dirty="0" smtClean="0">
                <a:solidFill>
                  <a:srgbClr val="9900FF"/>
                </a:solidFill>
              </a:rPr>
              <a:t>cyberharcèlement </a:t>
            </a:r>
            <a:r>
              <a:rPr lang="fr-FR" sz="2000" b="1" dirty="0" smtClean="0">
                <a:solidFill>
                  <a:srgbClr val="9900FF"/>
                </a:solidFill>
              </a:rPr>
              <a:t>scolaire. Le référentiel du BAC PRO CIEL sera sollicité pour ce chef d'œuvre.</a:t>
            </a:r>
            <a:endParaRPr sz="2000" b="1" i="0" u="none" strike="noStrike" cap="none">
              <a:solidFill>
                <a:srgbClr val="9900FF"/>
              </a:solidFill>
            </a:endParaRPr>
          </a:p>
        </p:txBody>
      </p:sp>
      <p:sp>
        <p:nvSpPr>
          <p:cNvPr id="113" name="Google Shape;113;p18"/>
          <p:cNvSpPr txBox="1"/>
          <p:nvPr/>
        </p:nvSpPr>
        <p:spPr>
          <a:xfrm>
            <a:off x="637620" y="4172150"/>
            <a:ext cx="5386500" cy="2365810"/>
          </a:xfrm>
          <a:prstGeom prst="rect">
            <a:avLst/>
          </a:prstGeom>
          <a:noFill/>
          <a:ln>
            <a:noFill/>
          </a:ln>
        </p:spPr>
        <p:txBody>
          <a:bodyPr spcFirstLastPara="1" wrap="square" lIns="91425" tIns="91425" rIns="91425" bIns="91425" anchor="t" anchorCtr="0">
            <a:noAutofit/>
          </a:bodyPr>
          <a:lstStyle/>
          <a:p>
            <a:pPr lvl="0" algn="just"/>
            <a:r>
              <a:rPr lang="fr-FR" sz="1600" b="1" dirty="0" smtClean="0">
                <a:solidFill>
                  <a:schemeClr val="tx1"/>
                </a:solidFill>
                <a:highlight>
                  <a:srgbClr val="FFFFFF"/>
                </a:highlight>
              </a:rPr>
              <a:t>Le numérique dans les enseignements STI : pratiques pédagogiques et plus-values </a:t>
            </a:r>
          </a:p>
          <a:p>
            <a:pPr lvl="0" algn="just"/>
            <a:r>
              <a:rPr lang="fr-FR" sz="1600" dirty="0" smtClean="0">
                <a:solidFill>
                  <a:schemeClr val="tx1"/>
                </a:solidFill>
                <a:highlight>
                  <a:srgbClr val="FFFFFF"/>
                </a:highlight>
              </a:rPr>
              <a:t>Comment sensibiliser tous les élèves de lycées professionnels à la Cybersécurité en utilisant le programme National "PHARE" pour se préserver du cyberharcèlement scolaire </a:t>
            </a:r>
            <a:r>
              <a:rPr lang="fr-FR" sz="1600" dirty="0" smtClean="0">
                <a:solidFill>
                  <a:schemeClr val="tx1"/>
                </a:solidFill>
                <a:highlight>
                  <a:srgbClr val="FFFFFF"/>
                </a:highlight>
              </a:rPr>
              <a:t>?</a:t>
            </a:r>
          </a:p>
          <a:p>
            <a:pPr algn="just"/>
            <a:r>
              <a:rPr lang="fr-FR" sz="1600" b="1" u="sng" dirty="0" smtClean="0">
                <a:solidFill>
                  <a:srgbClr val="9966FF"/>
                </a:solidFill>
                <a:highlight>
                  <a:srgbClr val="FFFFFF"/>
                </a:highlight>
              </a:rPr>
              <a:t>Les cartes du jeu :</a:t>
            </a:r>
          </a:p>
          <a:p>
            <a:pPr algn="just"/>
            <a:r>
              <a:rPr lang="fr-FR" sz="1050" dirty="0" smtClean="0">
                <a:solidFill>
                  <a:schemeClr val="tx1"/>
                </a:solidFill>
                <a:highlight>
                  <a:srgbClr val="FFFFFF"/>
                </a:highlight>
                <a:hlinkClick r:id="rId3"/>
              </a:rPr>
              <a:t>https://</a:t>
            </a:r>
            <a:r>
              <a:rPr lang="fr-FR" sz="1050" dirty="0" smtClean="0">
                <a:solidFill>
                  <a:schemeClr val="tx1"/>
                </a:solidFill>
                <a:highlight>
                  <a:srgbClr val="FFFFFF"/>
                </a:highlight>
                <a:hlinkClick r:id="rId3"/>
              </a:rPr>
              <a:t>espace-commun.ac-nice.fr/pluginfile.php/24597/mod_resource/content/13/Cartes%20jeu%20cybersecurite%20vs%20cyberharc%C3%A8lement-Modele-40%20%2840%20carte%20%C3%A0%20jouer%29%20v5.3.pdf</a:t>
            </a:r>
            <a:endParaRPr lang="fr-FR" sz="1050" dirty="0" smtClean="0">
              <a:solidFill>
                <a:schemeClr val="tx1"/>
              </a:solidFill>
              <a:highlight>
                <a:srgbClr val="FFFFFF"/>
              </a:highlight>
            </a:endParaRPr>
          </a:p>
          <a:p>
            <a:pPr algn="just"/>
            <a:endParaRPr lang="fr-FR" sz="1050" dirty="0" smtClean="0">
              <a:solidFill>
                <a:schemeClr val="tx1"/>
              </a:solidFill>
              <a:highlight>
                <a:srgbClr val="FFFFFF"/>
              </a:highlight>
            </a:endParaRPr>
          </a:p>
          <a:p>
            <a:pPr lvl="0" algn="just"/>
            <a:endParaRPr lang="fr-FR" sz="1600" dirty="0" smtClean="0">
              <a:solidFill>
                <a:schemeClr val="tx1"/>
              </a:solidFill>
              <a:highlight>
                <a:srgbClr val="FFFFFF"/>
              </a:highlight>
            </a:endParaRPr>
          </a:p>
          <a:p>
            <a:pPr marL="0" lvl="0" indent="0" algn="just" rtl="0">
              <a:spcBef>
                <a:spcPts val="0"/>
              </a:spcBef>
              <a:spcAft>
                <a:spcPts val="0"/>
              </a:spcAft>
              <a:buNone/>
            </a:pPr>
            <a:endParaRPr sz="1600">
              <a:solidFill>
                <a:srgbClr val="333333"/>
              </a:solidFill>
            </a:endParaRPr>
          </a:p>
        </p:txBody>
      </p:sp>
      <p:sp>
        <p:nvSpPr>
          <p:cNvPr id="12" name="Google Shape;111;p18"/>
          <p:cNvSpPr txBox="1"/>
          <p:nvPr/>
        </p:nvSpPr>
        <p:spPr>
          <a:xfrm>
            <a:off x="630000" y="1896055"/>
            <a:ext cx="5386500" cy="2126100"/>
          </a:xfrm>
          <a:prstGeom prst="rect">
            <a:avLst/>
          </a:prstGeom>
          <a:noFill/>
          <a:ln>
            <a:noFill/>
          </a:ln>
        </p:spPr>
        <p:txBody>
          <a:bodyPr spcFirstLastPara="1" wrap="square" lIns="91425" tIns="91425" rIns="91425" bIns="91425" anchor="t" anchorCtr="0">
            <a:noAutofit/>
          </a:bodyPr>
          <a:lstStyle/>
          <a:p>
            <a:pPr lvl="0" algn="just"/>
            <a:r>
              <a:rPr lang="fr-FR" sz="1600" b="1" dirty="0" smtClean="0">
                <a:solidFill>
                  <a:schemeClr val="tx1"/>
                </a:solidFill>
                <a:highlight>
                  <a:srgbClr val="FFFFFF"/>
                </a:highlight>
              </a:rPr>
              <a:t>Le numérique dans les enseignements STI : pratiques pédagogiques et plus-values </a:t>
            </a:r>
            <a:endParaRPr lang="fr-FR" sz="1600" b="1" dirty="0" smtClean="0">
              <a:solidFill>
                <a:schemeClr val="tx1"/>
              </a:solidFill>
              <a:highlight>
                <a:srgbClr val="FFFFFF"/>
              </a:highlight>
            </a:endParaRPr>
          </a:p>
          <a:p>
            <a:pPr lvl="0" algn="just"/>
            <a:r>
              <a:rPr lang="fr-FR" sz="1600" dirty="0" smtClean="0">
                <a:solidFill>
                  <a:schemeClr val="tx1"/>
                </a:solidFill>
                <a:highlight>
                  <a:srgbClr val="FFFFFF"/>
                </a:highlight>
              </a:rPr>
              <a:t>Comment </a:t>
            </a:r>
            <a:r>
              <a:rPr lang="fr-FR" sz="1600" dirty="0" smtClean="0">
                <a:solidFill>
                  <a:schemeClr val="tx1"/>
                </a:solidFill>
                <a:highlight>
                  <a:srgbClr val="FFFFFF"/>
                </a:highlight>
              </a:rPr>
              <a:t>sensibiliser tous les élèves de lycées professionnels à la Cybersécurité en utilisant le programme National "PHARE" pour se préserver du cyberharcèlement scolaire ? </a:t>
            </a:r>
            <a:endParaRPr lang="fr-FR" sz="1600" dirty="0" smtClean="0">
              <a:solidFill>
                <a:schemeClr val="tx1"/>
              </a:solidFill>
              <a:highlight>
                <a:srgbClr val="FFFFFF"/>
              </a:highlight>
            </a:endParaRPr>
          </a:p>
          <a:p>
            <a:pPr algn="just"/>
            <a:r>
              <a:rPr lang="fr-FR" sz="1600" b="1" u="sng" dirty="0" smtClean="0">
                <a:solidFill>
                  <a:srgbClr val="9966FF"/>
                </a:solidFill>
                <a:highlight>
                  <a:srgbClr val="FFFFFF"/>
                </a:highlight>
              </a:rPr>
              <a:t>Livret pédagogique du jeu:</a:t>
            </a:r>
            <a:endParaRPr lang="fr-FR" sz="1600" b="1" u="sng" dirty="0" smtClean="0">
              <a:solidFill>
                <a:srgbClr val="9966FF"/>
              </a:solidFill>
              <a:highlight>
                <a:schemeClr val="lt1"/>
              </a:highlight>
            </a:endParaRPr>
          </a:p>
          <a:p>
            <a:pPr lvl="0" algn="just"/>
            <a:r>
              <a:rPr lang="fr-FR" sz="1100" dirty="0" smtClean="0">
                <a:solidFill>
                  <a:schemeClr val="tx1"/>
                </a:solidFill>
                <a:highlight>
                  <a:srgbClr val="FFFFFF"/>
                </a:highlight>
                <a:hlinkClick r:id="rId4"/>
              </a:rPr>
              <a:t>https://espace-commun.ac-nice.fr/pluginfile.php/24499/mod_resource/content/17/Livret%20pedagogique-traam%202023-2025%20v3.9.pdf</a:t>
            </a:r>
            <a:endParaRPr lang="fr-FR" sz="1100" dirty="0" smtClean="0">
              <a:solidFill>
                <a:schemeClr val="tx1"/>
              </a:solidFill>
              <a:highlight>
                <a:srgbClr val="FFFFFF"/>
              </a:highlight>
            </a:endParaRPr>
          </a:p>
          <a:p>
            <a:pPr lvl="0">
              <a:buClr>
                <a:schemeClr val="dk1"/>
              </a:buClr>
            </a:pPr>
            <a:endParaRPr sz="1200" i="1">
              <a:solidFill>
                <a:srgbClr val="4A86E8"/>
              </a:solidFill>
            </a:endParaRPr>
          </a:p>
        </p:txBody>
      </p:sp>
      <p:sp>
        <p:nvSpPr>
          <p:cNvPr id="13" name="Google Shape;113;p18"/>
          <p:cNvSpPr txBox="1"/>
          <p:nvPr/>
        </p:nvSpPr>
        <p:spPr>
          <a:xfrm>
            <a:off x="6299280" y="1619450"/>
            <a:ext cx="5386500" cy="2442010"/>
          </a:xfrm>
          <a:prstGeom prst="rect">
            <a:avLst/>
          </a:prstGeom>
          <a:noFill/>
          <a:ln>
            <a:noFill/>
          </a:ln>
        </p:spPr>
        <p:txBody>
          <a:bodyPr spcFirstLastPara="1" wrap="square" lIns="91425" tIns="91425" rIns="91425" bIns="91425" anchor="t" anchorCtr="0">
            <a:noAutofit/>
          </a:bodyPr>
          <a:lstStyle/>
          <a:p>
            <a:pPr lvl="0" algn="just"/>
            <a:r>
              <a:rPr lang="fr-FR" sz="1600" b="1" dirty="0" smtClean="0">
                <a:solidFill>
                  <a:schemeClr val="tx1"/>
                </a:solidFill>
                <a:highlight>
                  <a:srgbClr val="FFFFFF"/>
                </a:highlight>
              </a:rPr>
              <a:t>Le numérique dans les enseignements STI : pratiques pédagogiques et plus-values </a:t>
            </a:r>
          </a:p>
          <a:p>
            <a:pPr lvl="0" algn="just"/>
            <a:r>
              <a:rPr lang="fr-FR" sz="1600" dirty="0" smtClean="0">
                <a:solidFill>
                  <a:schemeClr val="tx1"/>
                </a:solidFill>
                <a:highlight>
                  <a:srgbClr val="FFFFFF"/>
                </a:highlight>
              </a:rPr>
              <a:t>Comment sensibiliser tous les élèves de lycées professionnels à la Cybersécurité en utilisant le programme National "PHARE" pour se préserver du cyberharcèlement scolaire </a:t>
            </a:r>
            <a:r>
              <a:rPr lang="fr-FR" sz="1600" dirty="0" smtClean="0">
                <a:solidFill>
                  <a:schemeClr val="tx1"/>
                </a:solidFill>
                <a:highlight>
                  <a:srgbClr val="FFFFFF"/>
                </a:highlight>
              </a:rPr>
              <a:t>?</a:t>
            </a:r>
          </a:p>
          <a:p>
            <a:pPr algn="just"/>
            <a:r>
              <a:rPr lang="fr-FR" sz="1600" b="1" u="sng" dirty="0" smtClean="0">
                <a:solidFill>
                  <a:srgbClr val="9966FF"/>
                </a:solidFill>
                <a:highlight>
                  <a:srgbClr val="FFFFFF"/>
                </a:highlight>
              </a:rPr>
              <a:t>Diaporama du jeu pour </a:t>
            </a:r>
            <a:r>
              <a:rPr lang="fr-FR" sz="1600" b="1" u="sng" dirty="0" smtClean="0">
                <a:solidFill>
                  <a:srgbClr val="9966FF"/>
                </a:solidFill>
                <a:highlight>
                  <a:srgbClr val="FFFFFF"/>
                </a:highlight>
              </a:rPr>
              <a:t>les élèves </a:t>
            </a:r>
            <a:r>
              <a:rPr lang="fr-FR" sz="1600" b="1" u="sng" dirty="0" smtClean="0">
                <a:solidFill>
                  <a:srgbClr val="9966FF"/>
                </a:solidFill>
                <a:highlight>
                  <a:srgbClr val="FFFFFF"/>
                </a:highlight>
              </a:rPr>
              <a:t>:</a:t>
            </a:r>
          </a:p>
          <a:p>
            <a:pPr algn="just"/>
            <a:r>
              <a:rPr lang="fr-FR" sz="1100" dirty="0" smtClean="0">
                <a:solidFill>
                  <a:srgbClr val="9966FF"/>
                </a:solidFill>
                <a:highlight>
                  <a:srgbClr val="FFFFFF"/>
                </a:highlight>
                <a:hlinkClick r:id="rId5"/>
              </a:rPr>
              <a:t>https</a:t>
            </a:r>
            <a:r>
              <a:rPr lang="fr-FR" sz="1100" dirty="0" smtClean="0">
                <a:solidFill>
                  <a:srgbClr val="9966FF"/>
                </a:solidFill>
                <a:highlight>
                  <a:srgbClr val="FFFFFF"/>
                </a:highlight>
                <a:hlinkClick r:id="rId5"/>
              </a:rPr>
              <a:t>://</a:t>
            </a:r>
            <a:r>
              <a:rPr lang="fr-FR" sz="1100" dirty="0" smtClean="0">
                <a:solidFill>
                  <a:srgbClr val="9966FF"/>
                </a:solidFill>
                <a:highlight>
                  <a:srgbClr val="FFFFFF"/>
                </a:highlight>
                <a:hlinkClick r:id="rId5"/>
              </a:rPr>
              <a:t>espace-commun.ac-nice.fr/pluginfile.php/24596/mod_resource/content/6/Presentation%20eleves%20Diaporama%28traam%20sti%20cyber%29%20v1.4.pdf</a:t>
            </a:r>
            <a:endParaRPr lang="fr-FR" sz="1100" dirty="0" smtClean="0">
              <a:solidFill>
                <a:srgbClr val="9966FF"/>
              </a:solidFill>
              <a:highlight>
                <a:srgbClr val="FFFFFF"/>
              </a:highlight>
            </a:endParaRPr>
          </a:p>
          <a:p>
            <a:pPr algn="just"/>
            <a:endParaRPr lang="fr-FR" sz="1100" b="1" u="sng" dirty="0" smtClean="0">
              <a:solidFill>
                <a:srgbClr val="9966FF"/>
              </a:solidFill>
              <a:highlight>
                <a:srgbClr val="FFFFFF"/>
              </a:highlight>
            </a:endParaRPr>
          </a:p>
          <a:p>
            <a:pPr algn="just"/>
            <a:endParaRPr lang="fr-FR" sz="1100" b="1" u="sng" dirty="0" smtClean="0">
              <a:solidFill>
                <a:srgbClr val="9966FF"/>
              </a:solidFill>
              <a:highlight>
                <a:schemeClr val="lt1"/>
              </a:highlight>
            </a:endParaRPr>
          </a:p>
          <a:p>
            <a:pPr lvl="0" algn="just"/>
            <a:endParaRPr lang="fr-FR" sz="1600" dirty="0" smtClean="0">
              <a:solidFill>
                <a:schemeClr val="tx1"/>
              </a:solidFill>
              <a:highlight>
                <a:srgbClr val="FFFFFF"/>
              </a:highlight>
            </a:endParaRPr>
          </a:p>
          <a:p>
            <a:pPr lvl="0" algn="just"/>
            <a:endParaRPr lang="fr-FR" sz="1600" dirty="0" smtClean="0">
              <a:solidFill>
                <a:schemeClr val="tx1"/>
              </a:solidFill>
              <a:highlight>
                <a:srgbClr val="FFFFFF"/>
              </a:highlight>
            </a:endParaRPr>
          </a:p>
          <a:p>
            <a:pPr marL="0" lvl="0" indent="0" algn="just" rtl="0">
              <a:spcBef>
                <a:spcPts val="0"/>
              </a:spcBef>
              <a:spcAft>
                <a:spcPts val="0"/>
              </a:spcAft>
              <a:buNone/>
            </a:pPr>
            <a:endParaRPr sz="1600">
              <a:solidFill>
                <a:srgbClr val="333333"/>
              </a:solidFill>
            </a:endParaRPr>
          </a:p>
        </p:txBody>
      </p:sp>
      <p:sp>
        <p:nvSpPr>
          <p:cNvPr id="14" name="Google Shape;113;p18"/>
          <p:cNvSpPr txBox="1"/>
          <p:nvPr/>
        </p:nvSpPr>
        <p:spPr>
          <a:xfrm>
            <a:off x="6306900" y="4111190"/>
            <a:ext cx="5386500" cy="2156100"/>
          </a:xfrm>
          <a:prstGeom prst="rect">
            <a:avLst/>
          </a:prstGeom>
          <a:noFill/>
          <a:ln>
            <a:noFill/>
          </a:ln>
        </p:spPr>
        <p:txBody>
          <a:bodyPr spcFirstLastPara="1" wrap="square" lIns="91425" tIns="91425" rIns="91425" bIns="91425" anchor="t" anchorCtr="0">
            <a:noAutofit/>
          </a:bodyPr>
          <a:lstStyle/>
          <a:p>
            <a:pPr lvl="0" algn="just"/>
            <a:r>
              <a:rPr lang="fr-FR" sz="1600" b="1" dirty="0" smtClean="0">
                <a:solidFill>
                  <a:schemeClr val="tx1"/>
                </a:solidFill>
                <a:highlight>
                  <a:srgbClr val="FFFFFF"/>
                </a:highlight>
              </a:rPr>
              <a:t>Le numérique dans les enseignements STI : pratiques pédagogiques et plus-values </a:t>
            </a:r>
          </a:p>
          <a:p>
            <a:pPr lvl="0" algn="just"/>
            <a:r>
              <a:rPr lang="fr-FR" sz="1600" dirty="0" smtClean="0">
                <a:solidFill>
                  <a:schemeClr val="tx1"/>
                </a:solidFill>
                <a:highlight>
                  <a:srgbClr val="FFFFFF"/>
                </a:highlight>
              </a:rPr>
              <a:t>Comment sensibiliser tous les élèves de lycées professionnels à la Cybersécurité en utilisant le programme National "PHARE" pour se préserver du cyberharcèlement scolaire </a:t>
            </a:r>
            <a:r>
              <a:rPr lang="fr-FR" sz="1600" dirty="0" smtClean="0">
                <a:solidFill>
                  <a:schemeClr val="tx1"/>
                </a:solidFill>
                <a:highlight>
                  <a:srgbClr val="FFFFFF"/>
                </a:highlight>
              </a:rPr>
              <a:t>?</a:t>
            </a:r>
          </a:p>
          <a:p>
            <a:pPr algn="just"/>
            <a:r>
              <a:rPr lang="fr-FR" sz="1600" b="1" u="sng" dirty="0" smtClean="0">
                <a:solidFill>
                  <a:srgbClr val="9966FF"/>
                </a:solidFill>
                <a:highlight>
                  <a:srgbClr val="FFFFFF"/>
                </a:highlight>
              </a:rPr>
              <a:t>Carte mentale du jeu :</a:t>
            </a:r>
          </a:p>
          <a:p>
            <a:pPr algn="just"/>
            <a:r>
              <a:rPr lang="fr-FR" sz="1050" dirty="0" smtClean="0">
                <a:solidFill>
                  <a:srgbClr val="9966FF"/>
                </a:solidFill>
                <a:highlight>
                  <a:schemeClr val="lt1"/>
                </a:highlight>
                <a:hlinkClick r:id="rId6"/>
              </a:rPr>
              <a:t>https://</a:t>
            </a:r>
            <a:r>
              <a:rPr lang="fr-FR" sz="1050" dirty="0" smtClean="0">
                <a:solidFill>
                  <a:srgbClr val="9966FF"/>
                </a:solidFill>
                <a:highlight>
                  <a:schemeClr val="lt1"/>
                </a:highlight>
                <a:hlinkClick r:id="rId6"/>
              </a:rPr>
              <a:t>espace-commun.ac-nice.fr/pluginfile.php/24719/mod_resource/content/3/Plan%20g%C3%A9n%C3%A9ral%20v5.1.jpg</a:t>
            </a:r>
            <a:endParaRPr lang="fr-FR" sz="1050" dirty="0" smtClean="0">
              <a:solidFill>
                <a:srgbClr val="9966FF"/>
              </a:solidFill>
              <a:highlight>
                <a:schemeClr val="lt1"/>
              </a:highlight>
            </a:endParaRPr>
          </a:p>
          <a:p>
            <a:pPr algn="just"/>
            <a:endParaRPr lang="fr-FR" sz="1600" dirty="0" smtClean="0">
              <a:solidFill>
                <a:srgbClr val="9966FF"/>
              </a:solidFill>
              <a:highlight>
                <a:schemeClr val="lt1"/>
              </a:highlight>
            </a:endParaRPr>
          </a:p>
          <a:p>
            <a:pPr lvl="0" algn="just"/>
            <a:endParaRPr lang="fr-FR" sz="1600" dirty="0" smtClean="0">
              <a:solidFill>
                <a:schemeClr val="tx1"/>
              </a:solidFill>
              <a:highlight>
                <a:srgbClr val="FFFFFF"/>
              </a:highlight>
            </a:endParaRPr>
          </a:p>
          <a:p>
            <a:pPr lvl="0" algn="just"/>
            <a:endParaRPr lang="fr-FR" sz="1600" dirty="0" smtClean="0">
              <a:solidFill>
                <a:schemeClr val="tx1"/>
              </a:solidFill>
              <a:highlight>
                <a:srgbClr val="FFFFFF"/>
              </a:highlight>
            </a:endParaRPr>
          </a:p>
          <a:p>
            <a:pPr marL="0" lvl="0" indent="0" algn="just" rtl="0">
              <a:spcBef>
                <a:spcPts val="0"/>
              </a:spcBef>
              <a:spcAft>
                <a:spcPts val="0"/>
              </a:spcAft>
              <a:buNone/>
            </a:pPr>
            <a:endParaRPr sz="1600">
              <a:solidFill>
                <a:srgbClr val="333333"/>
              </a:solidFill>
            </a:endParaRPr>
          </a:p>
        </p:txBody>
      </p:sp>
      <p:pic>
        <p:nvPicPr>
          <p:cNvPr id="15" name="Image 14" descr="Fichier:Académie de Nice.svg — Wikipédia"/>
          <p:cNvPicPr/>
          <p:nvPr/>
        </p:nvPicPr>
        <p:blipFill>
          <a:blip r:embed="rId7" cstate="print"/>
          <a:srcRect/>
          <a:stretch>
            <a:fillRect/>
          </a:stretch>
        </p:blipFill>
        <p:spPr bwMode="auto">
          <a:xfrm>
            <a:off x="592455" y="259080"/>
            <a:ext cx="1525905" cy="116586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9"/>
          <p:cNvSpPr/>
          <p:nvPr/>
        </p:nvSpPr>
        <p:spPr>
          <a:xfrm>
            <a:off x="647275" y="1572900"/>
            <a:ext cx="10932000" cy="5015100"/>
          </a:xfrm>
          <a:prstGeom prst="rect">
            <a:avLst/>
          </a:prstGeom>
          <a:noFill/>
          <a:ln>
            <a:noFill/>
          </a:ln>
        </p:spPr>
        <p:txBody>
          <a:bodyPr spcFirstLastPara="1" wrap="square" lIns="91425" tIns="45700" rIns="91425" bIns="45700" anchor="t" anchorCtr="0">
            <a:noAutofit/>
          </a:bodyPr>
          <a:lstStyle/>
          <a:p>
            <a:pPr algn="just">
              <a:lnSpc>
                <a:spcPct val="115000"/>
              </a:lnSpc>
              <a:spcBef>
                <a:spcPts val="1700"/>
              </a:spcBef>
            </a:pPr>
            <a:r>
              <a:rPr lang="fr-FR" sz="1600" b="1" dirty="0" smtClean="0"/>
              <a:t>Abstract</a:t>
            </a:r>
            <a:endParaRPr lang="fr-FR" sz="1600" b="1" dirty="0" smtClean="0"/>
          </a:p>
          <a:p>
            <a:pPr lvl="0" algn="just">
              <a:lnSpc>
                <a:spcPct val="115000"/>
              </a:lnSpc>
              <a:spcBef>
                <a:spcPts val="1700"/>
              </a:spcBef>
            </a:pPr>
            <a:r>
              <a:rPr lang="fr-FR" sz="1600" dirty="0" smtClean="0"/>
              <a:t>Dans </a:t>
            </a:r>
            <a:r>
              <a:rPr lang="fr-FR" sz="1600" dirty="0" smtClean="0"/>
              <a:t>sa thèse, </a:t>
            </a:r>
            <a:r>
              <a:rPr lang="fr-FR" sz="1600" dirty="0" err="1" smtClean="0"/>
              <a:t>Bugmann</a:t>
            </a:r>
            <a:r>
              <a:rPr lang="fr-FR" sz="1600" dirty="0" smtClean="0"/>
              <a:t> (2016, p. 53-54) s’interroge sur la manière dont l’école française se sert du jeu pour améliorer les apprentissages des élèves. Il constate que le jeu reste « absent du socle commun de connaissances et de compétences » et est « très légèrement présent dans les grilles de références du socle commun de connaissances et de compétence ». </a:t>
            </a:r>
            <a:r>
              <a:rPr lang="fr-FR" sz="1600" dirty="0" smtClean="0"/>
              <a:t>De plus</a:t>
            </a:r>
            <a:r>
              <a:rPr lang="fr-FR" sz="1600" dirty="0" smtClean="0"/>
              <a:t>, </a:t>
            </a:r>
            <a:r>
              <a:rPr lang="fr-FR" sz="1600" dirty="0" err="1" smtClean="0"/>
              <a:t>Bourgonjon</a:t>
            </a:r>
            <a:r>
              <a:rPr lang="fr-FR" sz="1600" dirty="0" smtClean="0"/>
              <a:t> et al. (2013) concluent que l’adoption et l 'efficacité de l’apprentissage par le jeu dépend de l’acceptation du jeu dans la classe par l’enseignant. Prenant appui sur ces travaux, nous cherchons à identifier les pratiques et expériences d’enseignants novices sur l’interrogation des jeux dans l’apprentissage des élèves</a:t>
            </a:r>
            <a:r>
              <a:rPr lang="fr-FR" sz="1600" dirty="0" smtClean="0"/>
              <a:t>. (1)</a:t>
            </a:r>
          </a:p>
          <a:p>
            <a:pPr lvl="0" algn="just">
              <a:lnSpc>
                <a:spcPct val="115000"/>
              </a:lnSpc>
              <a:spcBef>
                <a:spcPts val="1700"/>
              </a:spcBef>
            </a:pPr>
            <a:r>
              <a:rPr lang="fr-FR" sz="1600" dirty="0" smtClean="0">
                <a:solidFill>
                  <a:schemeClr val="dk1"/>
                </a:solidFill>
                <a:highlight>
                  <a:srgbClr val="FFFFFF"/>
                </a:highlight>
              </a:rPr>
              <a:t>__________________</a:t>
            </a:r>
            <a:endParaRPr sz="1600">
              <a:solidFill>
                <a:schemeClr val="dk1"/>
              </a:solidFill>
              <a:highlight>
                <a:srgbClr val="FFFFFF"/>
              </a:highlight>
            </a:endParaRPr>
          </a:p>
          <a:p>
            <a:pPr marL="0" lvl="0" indent="0" algn="just" rtl="0">
              <a:spcBef>
                <a:spcPts val="1700"/>
              </a:spcBef>
              <a:spcAft>
                <a:spcPts val="0"/>
              </a:spcAft>
              <a:buNone/>
            </a:pPr>
            <a:endParaRPr sz="1800">
              <a:solidFill>
                <a:srgbClr val="2424FF"/>
              </a:solidFill>
            </a:endParaRPr>
          </a:p>
          <a:p>
            <a:pPr marL="0" marR="0" lvl="0" indent="0" algn="just" rtl="0">
              <a:spcBef>
                <a:spcPts val="600"/>
              </a:spcBef>
              <a:spcAft>
                <a:spcPts val="0"/>
              </a:spcAft>
              <a:buNone/>
            </a:pPr>
            <a:endParaRPr sz="1600">
              <a:solidFill>
                <a:srgbClr val="FFFFFF"/>
              </a:solidFill>
            </a:endParaRPr>
          </a:p>
        </p:txBody>
      </p:sp>
      <p:sp>
        <p:nvSpPr>
          <p:cNvPr id="121" name="Google Shape;121;p19"/>
          <p:cNvSpPr/>
          <p:nvPr/>
        </p:nvSpPr>
        <p:spPr>
          <a:xfrm>
            <a:off x="3511225" y="6480750"/>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3" name="Google Shape;123;p19"/>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a:solidFill>
                <a:srgbClr val="2424FF"/>
              </a:solidFill>
              <a:latin typeface="Arial"/>
              <a:ea typeface="Arial"/>
              <a:cs typeface="Arial"/>
              <a:sym typeface="Arial"/>
            </a:endParaRPr>
          </a:p>
          <a:p>
            <a:pPr marL="0" marR="0" lvl="0" indent="0" algn="l" rtl="0">
              <a:lnSpc>
                <a:spcPct val="100000"/>
              </a:lnSpc>
              <a:spcBef>
                <a:spcPts val="0"/>
              </a:spcBef>
              <a:spcAft>
                <a:spcPts val="0"/>
              </a:spcAft>
              <a:buNone/>
            </a:pPr>
            <a:endParaRPr sz="1200">
              <a:solidFill>
                <a:srgbClr val="2424FF"/>
              </a:solidFill>
            </a:endParaRPr>
          </a:p>
          <a:p>
            <a:pPr marL="0" lvl="0" indent="0" algn="just" rtl="0">
              <a:spcBef>
                <a:spcPts val="0"/>
              </a:spcBef>
              <a:spcAft>
                <a:spcPts val="0"/>
              </a:spcAft>
              <a:buClr>
                <a:schemeClr val="dk1"/>
              </a:buClr>
              <a:buFont typeface="Arial"/>
              <a:buNone/>
            </a:pPr>
            <a:r>
              <a:rPr lang="fr-FR" sz="2000" b="1">
                <a:solidFill>
                  <a:srgbClr val="000091"/>
                </a:solidFill>
              </a:rPr>
              <a:t>Apports et plue value de l’usage du numérique pour apprendre et enseigner</a:t>
            </a:r>
            <a:endParaRPr sz="2000" b="1" i="0" u="none" strike="noStrike" cap="none">
              <a:solidFill>
                <a:srgbClr val="2424FF"/>
              </a:solidFill>
            </a:endParaRPr>
          </a:p>
        </p:txBody>
      </p:sp>
      <p:sp>
        <p:nvSpPr>
          <p:cNvPr id="6" name="Rectangle 5"/>
          <p:cNvSpPr/>
          <p:nvPr/>
        </p:nvSpPr>
        <p:spPr>
          <a:xfrm>
            <a:off x="754380" y="5007263"/>
            <a:ext cx="10728960" cy="954107"/>
          </a:xfrm>
          <a:prstGeom prst="rect">
            <a:avLst/>
          </a:prstGeom>
        </p:spPr>
        <p:txBody>
          <a:bodyPr wrap="square">
            <a:spAutoFit/>
          </a:bodyPr>
          <a:lstStyle/>
          <a:p>
            <a:r>
              <a:rPr lang="fr-FR" dirty="0" smtClean="0"/>
              <a:t>(1) De </a:t>
            </a:r>
            <a:r>
              <a:rPr lang="fr-FR" dirty="0" smtClean="0"/>
              <a:t>Smet, C., &amp; Romero, M. (2018). Étude exploratoire sur l’intégration des jeux dans l’apprentissage des élèves par les enseignants novices du secondaire. Université d’été </a:t>
            </a:r>
            <a:r>
              <a:rPr lang="fr-FR" dirty="0" err="1" smtClean="0"/>
              <a:t>Ludovia</a:t>
            </a:r>
            <a:r>
              <a:rPr lang="fr-FR" dirty="0" smtClean="0"/>
              <a:t>. </a:t>
            </a:r>
            <a:r>
              <a:rPr lang="fr-FR" dirty="0" smtClean="0">
                <a:hlinkClick r:id="rId3"/>
              </a:rPr>
              <a:t>https://www.researchgate.net/publication/327226817_Etude_exploratoire_sur_l'integration_des_jeux_dans_l'apprentissage_des_eleves_par_les_enseignants_novices_du_secondaire</a:t>
            </a:r>
            <a:endParaRPr lang="fr-FR" dirty="0"/>
          </a:p>
        </p:txBody>
      </p:sp>
      <p:pic>
        <p:nvPicPr>
          <p:cNvPr id="7" name="Image 6" descr="Fichier:Académie de Nice.svg — Wikipédia"/>
          <p:cNvPicPr/>
          <p:nvPr/>
        </p:nvPicPr>
        <p:blipFill>
          <a:blip r:embed="rId4" cstate="print"/>
          <a:srcRect/>
          <a:stretch>
            <a:fillRect/>
          </a:stretch>
        </p:blipFill>
        <p:spPr bwMode="auto">
          <a:xfrm>
            <a:off x="592455" y="259080"/>
            <a:ext cx="1525905" cy="11658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9"/>
        <p:cNvGrpSpPr/>
        <p:nvPr/>
      </p:nvGrpSpPr>
      <p:grpSpPr>
        <a:xfrm>
          <a:off x="0" y="0"/>
          <a:ext cx="0" cy="0"/>
          <a:chOff x="0" y="0"/>
          <a:chExt cx="0" cy="0"/>
        </a:xfrm>
      </p:grpSpPr>
      <p:sp>
        <p:nvSpPr>
          <p:cNvPr id="120" name="Google Shape;120;p19"/>
          <p:cNvSpPr/>
          <p:nvPr/>
        </p:nvSpPr>
        <p:spPr>
          <a:xfrm>
            <a:off x="647275" y="1572900"/>
            <a:ext cx="10932000" cy="5015100"/>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None/>
            </a:pPr>
            <a:endParaRPr sz="1800">
              <a:solidFill>
                <a:schemeClr val="dk1"/>
              </a:solidFill>
            </a:endParaRPr>
          </a:p>
          <a:p>
            <a:pPr marL="630000" marR="667062" lvl="0" indent="0" algn="just" rtl="0">
              <a:lnSpc>
                <a:spcPct val="115000"/>
              </a:lnSpc>
              <a:spcBef>
                <a:spcPts val="0"/>
              </a:spcBef>
              <a:spcAft>
                <a:spcPts val="0"/>
              </a:spcAft>
              <a:buNone/>
            </a:pPr>
            <a:r>
              <a:rPr lang="fr-FR" sz="1600" dirty="0">
                <a:solidFill>
                  <a:schemeClr val="dk1"/>
                </a:solidFill>
                <a:highlight>
                  <a:srgbClr val="FFFFFF"/>
                </a:highlight>
              </a:rPr>
              <a:t>Les travaux de recherche montrent que le recours </a:t>
            </a:r>
            <a:r>
              <a:rPr lang="fr-FR" sz="1600" dirty="0" smtClean="0">
                <a:solidFill>
                  <a:schemeClr val="dk1"/>
                </a:solidFill>
                <a:highlight>
                  <a:srgbClr val="FFFFFF"/>
                </a:highlight>
              </a:rPr>
              <a:t>au numérique n’a pas automatiquement un effet positif sur les apprentissages des élèves. Il peut, en revanche, faciliter certaines approches pédagogiques, voire rendre possibles certaines activités qui favorisent un apprentissage. La revue de la littérature scientifique menée par le </a:t>
            </a:r>
            <a:r>
              <a:rPr lang="fr-FR" sz="1600" dirty="0" err="1" smtClean="0">
                <a:solidFill>
                  <a:schemeClr val="dk1"/>
                </a:solidFill>
                <a:highlight>
                  <a:srgbClr val="FFFFFF"/>
                </a:highlight>
              </a:rPr>
              <a:t>Cnesco</a:t>
            </a:r>
            <a:r>
              <a:rPr lang="fr-FR" sz="1600" dirty="0" smtClean="0">
                <a:solidFill>
                  <a:schemeClr val="dk1"/>
                </a:solidFill>
                <a:highlight>
                  <a:srgbClr val="FFFFFF"/>
                </a:highlight>
              </a:rPr>
              <a:t> – inédite par son ampleur – montre que les apports du numérique dépendent des disciplines scolaires et des fonctions pédagogiques mises en œuvre. </a:t>
            </a:r>
            <a:r>
              <a:rPr lang="fr-FR" dirty="0">
                <a:solidFill>
                  <a:schemeClr val="dk1"/>
                </a:solidFill>
                <a:highlight>
                  <a:srgbClr val="FFFFFF"/>
                </a:highlight>
              </a:rPr>
              <a:t>(1)</a:t>
            </a:r>
            <a:endParaRPr>
              <a:solidFill>
                <a:schemeClr val="dk1"/>
              </a:solidFill>
              <a:highlight>
                <a:srgbClr val="FFFFFF"/>
              </a:highlight>
            </a:endParaRPr>
          </a:p>
          <a:p>
            <a:pPr marL="0" lvl="0" indent="0" algn="just" rtl="0">
              <a:lnSpc>
                <a:spcPct val="115000"/>
              </a:lnSpc>
              <a:spcBef>
                <a:spcPts val="1700"/>
              </a:spcBef>
              <a:spcAft>
                <a:spcPts val="0"/>
              </a:spcAft>
              <a:buNone/>
            </a:pPr>
            <a:r>
              <a:rPr lang="fr-FR" sz="1600" dirty="0">
                <a:solidFill>
                  <a:schemeClr val="dk1"/>
                </a:solidFill>
                <a:highlight>
                  <a:srgbClr val="FFFFFF"/>
                </a:highlight>
              </a:rPr>
              <a:t>Il est proposé aux </a:t>
            </a:r>
            <a:r>
              <a:rPr lang="fr-FR" sz="1600" dirty="0" err="1">
                <a:solidFill>
                  <a:schemeClr val="dk1"/>
                </a:solidFill>
                <a:highlight>
                  <a:srgbClr val="FFFFFF"/>
                </a:highlight>
              </a:rPr>
              <a:t>TraAMistes</a:t>
            </a:r>
            <a:r>
              <a:rPr lang="fr-FR" sz="1600" dirty="0">
                <a:solidFill>
                  <a:schemeClr val="dk1"/>
                </a:solidFill>
                <a:highlight>
                  <a:srgbClr val="FFFFFF"/>
                </a:highlight>
              </a:rPr>
              <a:t> d’exprimer leur ressenti concernant les apports du numérique dans le contexte particulier de leur expérimentation. Dans la </a:t>
            </a:r>
            <a:r>
              <a:rPr lang="fr-FR" sz="1600" dirty="0" err="1">
                <a:solidFill>
                  <a:schemeClr val="dk1"/>
                </a:solidFill>
                <a:highlight>
                  <a:srgbClr val="FFFFFF"/>
                </a:highlight>
              </a:rPr>
              <a:t>slide</a:t>
            </a:r>
            <a:r>
              <a:rPr lang="fr-FR" sz="1600" dirty="0">
                <a:solidFill>
                  <a:schemeClr val="dk1"/>
                </a:solidFill>
                <a:highlight>
                  <a:srgbClr val="FFFFFF"/>
                </a:highlight>
              </a:rPr>
              <a:t> suivante, ils se positionnent par rapport aux fonctions pédagogiques qu’ils ont mobilisées parmi celles identifiées dans le rapport du CNESCO. La possibilité leur est offerte d’indiquer une fonction pédagogique qui ne figurerait pas dans </a:t>
            </a:r>
            <a:r>
              <a:rPr lang="fr-FR" sz="1600" dirty="0" err="1">
                <a:solidFill>
                  <a:schemeClr val="dk1"/>
                </a:solidFill>
                <a:highlight>
                  <a:srgbClr val="FFFFFF"/>
                </a:highlight>
              </a:rPr>
              <a:t>le-dit</a:t>
            </a:r>
            <a:r>
              <a:rPr lang="fr-FR" sz="1600" dirty="0">
                <a:solidFill>
                  <a:schemeClr val="dk1"/>
                </a:solidFill>
                <a:highlight>
                  <a:srgbClr val="FFFFFF"/>
                </a:highlight>
              </a:rPr>
              <a:t> rapport.</a:t>
            </a:r>
            <a:endParaRPr sz="1600">
              <a:solidFill>
                <a:schemeClr val="dk1"/>
              </a:solidFill>
              <a:highlight>
                <a:srgbClr val="FFFFFF"/>
              </a:highlight>
            </a:endParaRPr>
          </a:p>
          <a:p>
            <a:pPr marL="0" lvl="0" indent="0" algn="just" rtl="0">
              <a:lnSpc>
                <a:spcPct val="115000"/>
              </a:lnSpc>
              <a:spcBef>
                <a:spcPts val="1700"/>
              </a:spcBef>
              <a:spcAft>
                <a:spcPts val="0"/>
              </a:spcAft>
              <a:buNone/>
            </a:pPr>
            <a:r>
              <a:rPr lang="fr-FR" sz="1600" dirty="0">
                <a:solidFill>
                  <a:schemeClr val="dk1"/>
                </a:solidFill>
                <a:highlight>
                  <a:srgbClr val="FFFFFF"/>
                </a:highlight>
              </a:rPr>
              <a:t>__________________</a:t>
            </a:r>
            <a:endParaRPr sz="1600">
              <a:solidFill>
                <a:schemeClr val="dk1"/>
              </a:solidFill>
              <a:highlight>
                <a:srgbClr val="FFFFFF"/>
              </a:highlight>
            </a:endParaRPr>
          </a:p>
          <a:p>
            <a:pPr marL="457200" lvl="0" indent="-317500" algn="just" rtl="0">
              <a:lnSpc>
                <a:spcPct val="115000"/>
              </a:lnSpc>
              <a:spcBef>
                <a:spcPts val="1700"/>
              </a:spcBef>
              <a:spcAft>
                <a:spcPts val="0"/>
              </a:spcAft>
              <a:buSzPts val="1400"/>
              <a:buAutoNum type="arabicParenBoth"/>
            </a:pPr>
            <a:r>
              <a:rPr lang="fr-FR" dirty="0" smtClean="0">
                <a:solidFill>
                  <a:srgbClr val="222222"/>
                </a:solidFill>
                <a:highlight>
                  <a:srgbClr val="FFFFFF"/>
                </a:highlight>
              </a:rPr>
              <a:t>Tricot, A., &amp; </a:t>
            </a:r>
            <a:r>
              <a:rPr lang="fr-FR" dirty="0" err="1" smtClean="0">
                <a:solidFill>
                  <a:srgbClr val="222222"/>
                </a:solidFill>
                <a:highlight>
                  <a:srgbClr val="FFFFFF"/>
                </a:highlight>
              </a:rPr>
              <a:t>Chesné</a:t>
            </a:r>
            <a:r>
              <a:rPr lang="fr-FR" dirty="0" smtClean="0">
                <a:solidFill>
                  <a:srgbClr val="222222"/>
                </a:solidFill>
                <a:highlight>
                  <a:srgbClr val="FFFFFF"/>
                </a:highlight>
              </a:rPr>
              <a:t>, J. F. (2020). </a:t>
            </a:r>
            <a:r>
              <a:rPr lang="fr-FR" i="1" dirty="0" smtClean="0">
                <a:solidFill>
                  <a:srgbClr val="222222"/>
                </a:solidFill>
                <a:highlight>
                  <a:srgbClr val="FFFFFF"/>
                </a:highlight>
              </a:rPr>
              <a:t>Numérique et apprentissages scolaires: rapport de synthèse</a:t>
            </a:r>
            <a:r>
              <a:rPr lang="fr-FR" dirty="0" smtClean="0">
                <a:solidFill>
                  <a:srgbClr val="222222"/>
                </a:solidFill>
                <a:highlight>
                  <a:srgbClr val="FFFFFF"/>
                </a:highlight>
              </a:rPr>
              <a:t> (Doctoral dissertation, Centre national d’étude des systèmes scolaires (</a:t>
            </a:r>
            <a:r>
              <a:rPr lang="fr-FR" dirty="0" err="1" smtClean="0">
                <a:solidFill>
                  <a:srgbClr val="222222"/>
                </a:solidFill>
                <a:highlight>
                  <a:srgbClr val="FFFFFF"/>
                </a:highlight>
              </a:rPr>
              <a:t>Cnesco</a:t>
            </a:r>
            <a:r>
              <a:rPr lang="fr-FR" dirty="0" smtClean="0">
                <a:solidFill>
                  <a:srgbClr val="222222"/>
                </a:solidFill>
                <a:highlight>
                  <a:srgbClr val="FFFFFF"/>
                </a:highlight>
              </a:rPr>
              <a:t>); Conservatoire national des arts et métiers (</a:t>
            </a:r>
            <a:r>
              <a:rPr lang="fr-FR" dirty="0" err="1" smtClean="0">
                <a:solidFill>
                  <a:srgbClr val="222222"/>
                </a:solidFill>
                <a:highlight>
                  <a:srgbClr val="FFFFFF"/>
                </a:highlight>
              </a:rPr>
              <a:t>Cnam</a:t>
            </a:r>
            <a:r>
              <a:rPr lang="fr-FR" dirty="0" smtClean="0">
                <a:solidFill>
                  <a:srgbClr val="222222"/>
                </a:solidFill>
                <a:highlight>
                  <a:srgbClr val="FFFFFF"/>
                </a:highlight>
              </a:rPr>
              <a:t>)). En ligne consulté le 29 avril 2024 </a:t>
            </a:r>
            <a:r>
              <a:rPr lang="fr-FR" u="sng" dirty="0" smtClean="0">
                <a:solidFill>
                  <a:schemeClr val="hlink"/>
                </a:solidFill>
                <a:hlinkClick r:id="rId3"/>
              </a:rPr>
              <a:t>https://cnam.hal.science/hal-03234523/document</a:t>
            </a:r>
            <a:endParaRPr smtClean="0">
              <a:solidFill>
                <a:schemeClr val="dk1"/>
              </a:solidFill>
              <a:highlight>
                <a:srgbClr val="FFFFFF"/>
              </a:highlight>
            </a:endParaRPr>
          </a:p>
          <a:p>
            <a:pPr marL="0" lvl="0" indent="0" algn="just" rtl="0">
              <a:spcBef>
                <a:spcPts val="1700"/>
              </a:spcBef>
              <a:spcAft>
                <a:spcPts val="0"/>
              </a:spcAft>
              <a:buNone/>
            </a:pPr>
            <a:endParaRPr sz="1800">
              <a:solidFill>
                <a:srgbClr val="2424FF"/>
              </a:solidFill>
            </a:endParaRPr>
          </a:p>
          <a:p>
            <a:pPr marL="0" marR="0" lvl="0" indent="0" algn="just" rtl="0">
              <a:spcBef>
                <a:spcPts val="600"/>
              </a:spcBef>
              <a:spcAft>
                <a:spcPts val="0"/>
              </a:spcAft>
              <a:buNone/>
            </a:pPr>
            <a:endParaRPr sz="1600">
              <a:solidFill>
                <a:srgbClr val="FFFFFF"/>
              </a:solidFill>
            </a:endParaRPr>
          </a:p>
        </p:txBody>
      </p:sp>
      <p:sp>
        <p:nvSpPr>
          <p:cNvPr id="121" name="Google Shape;121;p19"/>
          <p:cNvSpPr/>
          <p:nvPr/>
        </p:nvSpPr>
        <p:spPr>
          <a:xfrm>
            <a:off x="3511225" y="6480750"/>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3" name="Google Shape;123;p19"/>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a:solidFill>
                <a:srgbClr val="2424FF"/>
              </a:solidFill>
              <a:latin typeface="Arial"/>
              <a:ea typeface="Arial"/>
              <a:cs typeface="Arial"/>
              <a:sym typeface="Arial"/>
            </a:endParaRPr>
          </a:p>
          <a:p>
            <a:pPr marL="0" marR="0" lvl="0" indent="0" algn="l" rtl="0">
              <a:lnSpc>
                <a:spcPct val="100000"/>
              </a:lnSpc>
              <a:spcBef>
                <a:spcPts val="0"/>
              </a:spcBef>
              <a:spcAft>
                <a:spcPts val="0"/>
              </a:spcAft>
              <a:buNone/>
            </a:pPr>
            <a:endParaRPr sz="1200">
              <a:solidFill>
                <a:srgbClr val="2424FF"/>
              </a:solidFill>
            </a:endParaRPr>
          </a:p>
          <a:p>
            <a:pPr marL="0" lvl="0" indent="0" algn="just" rtl="0">
              <a:spcBef>
                <a:spcPts val="0"/>
              </a:spcBef>
              <a:spcAft>
                <a:spcPts val="0"/>
              </a:spcAft>
              <a:buClr>
                <a:schemeClr val="dk1"/>
              </a:buClr>
              <a:buFont typeface="Arial"/>
              <a:buNone/>
            </a:pPr>
            <a:r>
              <a:rPr lang="fr-FR" sz="2000" b="1">
                <a:solidFill>
                  <a:srgbClr val="000091"/>
                </a:solidFill>
              </a:rPr>
              <a:t>Apports et plue value de l’usage du numérique pour apprendre et enseigner</a:t>
            </a:r>
            <a:endParaRPr sz="2000" b="1" i="0" u="none" strike="noStrike" cap="none">
              <a:solidFill>
                <a:srgbClr val="2424FF"/>
              </a:solidFill>
            </a:endParaRPr>
          </a:p>
        </p:txBody>
      </p:sp>
      <p:pic>
        <p:nvPicPr>
          <p:cNvPr id="6" name="Image 5" descr="Fichier:Académie de Nice.svg — Wikipédia"/>
          <p:cNvPicPr/>
          <p:nvPr/>
        </p:nvPicPr>
        <p:blipFill>
          <a:blip r:embed="rId4" cstate="print"/>
          <a:srcRect/>
          <a:stretch>
            <a:fillRect/>
          </a:stretch>
        </p:blipFill>
        <p:spPr bwMode="auto">
          <a:xfrm>
            <a:off x="592455" y="259080"/>
            <a:ext cx="1525905" cy="11658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28"/>
        <p:cNvGrpSpPr/>
        <p:nvPr/>
      </p:nvGrpSpPr>
      <p:grpSpPr>
        <a:xfrm>
          <a:off x="0" y="0"/>
          <a:ext cx="0" cy="0"/>
          <a:chOff x="0" y="0"/>
          <a:chExt cx="0" cy="0"/>
        </a:xfrm>
      </p:grpSpPr>
      <p:sp>
        <p:nvSpPr>
          <p:cNvPr id="129" name="Google Shape;129;p20"/>
          <p:cNvSpPr/>
          <p:nvPr/>
        </p:nvSpPr>
        <p:spPr>
          <a:xfrm>
            <a:off x="647275" y="1572900"/>
            <a:ext cx="10932000" cy="5373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endParaRPr sz="1600">
              <a:solidFill>
                <a:schemeClr val="dk1"/>
              </a:solidFill>
              <a:highlight>
                <a:srgbClr val="FFFFFF"/>
              </a:highlight>
            </a:endParaRPr>
          </a:p>
          <a:p>
            <a:pPr marL="0" lvl="0" indent="0" algn="just" rtl="0">
              <a:spcBef>
                <a:spcPts val="0"/>
              </a:spcBef>
              <a:spcAft>
                <a:spcPts val="0"/>
              </a:spcAft>
              <a:buNone/>
            </a:pPr>
            <a:endParaRPr sz="1800">
              <a:solidFill>
                <a:srgbClr val="2424FF"/>
              </a:solidFill>
            </a:endParaRPr>
          </a:p>
          <a:p>
            <a:pPr marL="0" marR="0" lvl="0" indent="0" algn="just" rtl="0">
              <a:spcBef>
                <a:spcPts val="600"/>
              </a:spcBef>
              <a:spcAft>
                <a:spcPts val="0"/>
              </a:spcAft>
              <a:buNone/>
            </a:pPr>
            <a:endParaRPr sz="1600">
              <a:solidFill>
                <a:srgbClr val="FFFFFF"/>
              </a:solidFill>
            </a:endParaRPr>
          </a:p>
        </p:txBody>
      </p:sp>
      <p:sp>
        <p:nvSpPr>
          <p:cNvPr id="130" name="Google Shape;130;p20"/>
          <p:cNvSpPr/>
          <p:nvPr/>
        </p:nvSpPr>
        <p:spPr>
          <a:xfrm>
            <a:off x="3511225" y="6480750"/>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32" name="Google Shape;132;p20"/>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a:solidFill>
                <a:srgbClr val="2424FF"/>
              </a:solidFill>
              <a:latin typeface="Arial"/>
              <a:ea typeface="Arial"/>
              <a:cs typeface="Arial"/>
              <a:sym typeface="Arial"/>
            </a:endParaRPr>
          </a:p>
          <a:p>
            <a:pPr marL="0" marR="0" lvl="0" indent="0" algn="l" rtl="0">
              <a:lnSpc>
                <a:spcPct val="100000"/>
              </a:lnSpc>
              <a:spcBef>
                <a:spcPts val="0"/>
              </a:spcBef>
              <a:spcAft>
                <a:spcPts val="0"/>
              </a:spcAft>
              <a:buNone/>
            </a:pPr>
            <a:endParaRPr sz="1200">
              <a:solidFill>
                <a:srgbClr val="2424FF"/>
              </a:solidFill>
            </a:endParaRPr>
          </a:p>
          <a:p>
            <a:pPr marL="0" lvl="0" indent="0" algn="just" rtl="0">
              <a:spcBef>
                <a:spcPts val="0"/>
              </a:spcBef>
              <a:spcAft>
                <a:spcPts val="0"/>
              </a:spcAft>
              <a:buClr>
                <a:schemeClr val="dk1"/>
              </a:buClr>
              <a:buFont typeface="Arial"/>
              <a:buNone/>
            </a:pPr>
            <a:r>
              <a:rPr lang="fr-FR" sz="2000" b="1">
                <a:solidFill>
                  <a:srgbClr val="000091"/>
                </a:solidFill>
              </a:rPr>
              <a:t>Apports de l’usage du numérique pour apprendre et enseigner</a:t>
            </a:r>
            <a:endParaRPr sz="2000" b="1" i="0" u="none" strike="noStrike" cap="none">
              <a:solidFill>
                <a:srgbClr val="2424FF"/>
              </a:solidFill>
            </a:endParaRPr>
          </a:p>
        </p:txBody>
      </p:sp>
      <p:graphicFrame>
        <p:nvGraphicFramePr>
          <p:cNvPr id="133" name="Google Shape;133;p20"/>
          <p:cNvGraphicFramePr/>
          <p:nvPr/>
        </p:nvGraphicFramePr>
        <p:xfrm>
          <a:off x="929640" y="1438943"/>
          <a:ext cx="10287000" cy="5059380"/>
        </p:xfrm>
        <a:graphic>
          <a:graphicData uri="http://schemas.openxmlformats.org/drawingml/2006/table">
            <a:tbl>
              <a:tblPr>
                <a:noFill/>
                <a:tableStyleId>{2A0D5086-7501-4F59-A616-A643D17F919C}</a:tableStyleId>
              </a:tblPr>
              <a:tblGrid>
                <a:gridCol w="6468450"/>
                <a:gridCol w="3818550"/>
              </a:tblGrid>
              <a:tr h="381000">
                <a:tc>
                  <a:txBody>
                    <a:bodyPr/>
                    <a:lstStyle/>
                    <a:p>
                      <a:pPr marL="0" lvl="0" indent="0" algn="l" rtl="0">
                        <a:spcBef>
                          <a:spcPts val="0"/>
                        </a:spcBef>
                        <a:spcAft>
                          <a:spcPts val="0"/>
                        </a:spcAft>
                        <a:buClr>
                          <a:schemeClr val="dk1"/>
                        </a:buClr>
                        <a:buFont typeface="Arial"/>
                        <a:buNone/>
                      </a:pPr>
                      <a:r>
                        <a:rPr lang="fr-FR" sz="1600" b="1" dirty="0"/>
                        <a:t>Usage du numérique pour</a:t>
                      </a:r>
                      <a:endParaRPr sz="1600" b="1"/>
                    </a:p>
                  </a:txBody>
                  <a:tcPr marL="91425" marR="91425" marT="91425" marB="91425"/>
                </a:tc>
                <a:tc>
                  <a:txBody>
                    <a:bodyPr/>
                    <a:lstStyle/>
                    <a:p>
                      <a:pPr marL="0" lvl="0" indent="0" algn="l" rtl="0">
                        <a:spcBef>
                          <a:spcPts val="0"/>
                        </a:spcBef>
                        <a:spcAft>
                          <a:spcPts val="0"/>
                        </a:spcAft>
                        <a:buNone/>
                      </a:pPr>
                      <a:r>
                        <a:rPr lang="fr-FR" sz="1200" b="1" dirty="0"/>
                        <a:t>Ressenti des enseignants </a:t>
                      </a:r>
                      <a:r>
                        <a:rPr lang="fr-FR" sz="1200" b="1" dirty="0" smtClean="0"/>
                        <a:t>sur le jeu.</a:t>
                      </a:r>
                      <a:endParaRPr sz="1200" b="1"/>
                    </a:p>
                  </a:txBody>
                  <a:tcPr marL="91425" marR="91425" marT="91425" marB="91425"/>
                </a:tc>
              </a:tr>
              <a:tr h="381000">
                <a:tc>
                  <a:txBody>
                    <a:bodyPr/>
                    <a:lstStyle/>
                    <a:p>
                      <a:pPr marL="0" lvl="0" indent="0" algn="l" rtl="0">
                        <a:spcBef>
                          <a:spcPts val="0"/>
                        </a:spcBef>
                        <a:spcAft>
                          <a:spcPts val="0"/>
                        </a:spcAft>
                        <a:buClr>
                          <a:schemeClr val="dk1"/>
                        </a:buClr>
                        <a:buSzPts val="1100"/>
                        <a:buFont typeface="Arial"/>
                        <a:buNone/>
                      </a:pPr>
                      <a:r>
                        <a:rPr lang="fr-FR" sz="1600" u="sng" dirty="0">
                          <a:solidFill>
                            <a:srgbClr val="222222"/>
                          </a:solidFill>
                        </a:rPr>
                        <a:t>Rechercher de l’information </a:t>
                      </a:r>
                      <a:endParaRPr sz="1600" u="sng">
                        <a:solidFill>
                          <a:srgbClr val="222222"/>
                        </a:solidFill>
                      </a:endParaRPr>
                    </a:p>
                  </a:txBody>
                  <a:tcPr marL="91425" marR="91425" marT="91425" marB="91425"/>
                </a:tc>
                <a:tc>
                  <a:txBody>
                    <a:bodyPr/>
                    <a:lstStyle/>
                    <a:p>
                      <a:pPr marL="0" lvl="0" indent="0" algn="l" rtl="0">
                        <a:spcBef>
                          <a:spcPts val="0"/>
                        </a:spcBef>
                        <a:spcAft>
                          <a:spcPts val="0"/>
                        </a:spcAft>
                        <a:buNone/>
                      </a:pPr>
                      <a:r>
                        <a:rPr lang="fr-FR" sz="1200" baseline="0" dirty="0" smtClean="0"/>
                        <a:t>Bon investissement dans le programme PHARE. (séance 1)</a:t>
                      </a:r>
                      <a:endParaRPr sz="120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u="sng" dirty="0">
                          <a:solidFill>
                            <a:srgbClr val="222222"/>
                          </a:solidFill>
                        </a:rPr>
                        <a:t>Présenter de l’information</a:t>
                      </a:r>
                      <a:endParaRPr sz="1600" u="sng">
                        <a:solidFill>
                          <a:srgbClr val="222222"/>
                        </a:solidFill>
                      </a:endParaRPr>
                    </a:p>
                  </a:txBody>
                  <a:tcPr marL="91425" marR="91425" marT="91425" marB="91425"/>
                </a:tc>
                <a:tc>
                  <a:txBody>
                    <a:bodyPr/>
                    <a:lstStyle/>
                    <a:p>
                      <a:pPr marL="0" lvl="0" indent="0" algn="l" rtl="0">
                        <a:spcBef>
                          <a:spcPts val="0"/>
                        </a:spcBef>
                        <a:spcAft>
                          <a:spcPts val="0"/>
                        </a:spcAft>
                        <a:buNone/>
                      </a:pPr>
                      <a:r>
                        <a:rPr lang="fr-FR" sz="1200" dirty="0" smtClean="0"/>
                        <a:t>Développer</a:t>
                      </a:r>
                      <a:r>
                        <a:rPr lang="fr-FR" sz="1200" baseline="0" dirty="0" smtClean="0"/>
                        <a:t> les p</a:t>
                      </a:r>
                      <a:r>
                        <a:rPr lang="fr-FR" sz="1200" dirty="0" smtClean="0"/>
                        <a:t>hases orale ou en débriefing (voir livret)</a:t>
                      </a:r>
                      <a:endParaRPr sz="120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u="sng" dirty="0">
                          <a:solidFill>
                            <a:srgbClr val="222222"/>
                          </a:solidFill>
                        </a:rPr>
                        <a:t>Résoudre des problèmes et calculer</a:t>
                      </a:r>
                      <a:endParaRPr sz="1600" u="sng">
                        <a:solidFill>
                          <a:srgbClr val="222222"/>
                        </a:solidFill>
                      </a:endParaRPr>
                    </a:p>
                  </a:txBody>
                  <a:tcPr marL="91425" marR="91425" marT="91425" marB="91425"/>
                </a:tc>
                <a:tc>
                  <a:txBody>
                    <a:bodyPr/>
                    <a:lstStyle/>
                    <a:p>
                      <a:pPr marL="0" lvl="0" indent="0" algn="l" rtl="0">
                        <a:spcBef>
                          <a:spcPts val="0"/>
                        </a:spcBef>
                        <a:spcAft>
                          <a:spcPts val="0"/>
                        </a:spcAft>
                        <a:buNone/>
                      </a:pPr>
                      <a:r>
                        <a:rPr lang="fr-FR" sz="1200" dirty="0" smtClean="0"/>
                        <a:t>Paramétrages</a:t>
                      </a:r>
                      <a:r>
                        <a:rPr lang="fr-FR" sz="1200" baseline="0" dirty="0" smtClean="0"/>
                        <a:t> et décodages d’énigmes (binaire et hexadécimal) : Approche de la Cybersécurité. </a:t>
                      </a:r>
                      <a:r>
                        <a:rPr lang="fr-FR" sz="1200" dirty="0" smtClean="0"/>
                        <a:t>(voir livret)</a:t>
                      </a:r>
                      <a:endParaRPr sz="120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dirty="0">
                          <a:solidFill>
                            <a:srgbClr val="222222"/>
                          </a:solidFill>
                        </a:rPr>
                        <a:t>S’entraîner Apprendre à distance </a:t>
                      </a:r>
                      <a:endParaRPr sz="1600">
                        <a:solidFill>
                          <a:srgbClr val="222222"/>
                        </a:solidFill>
                      </a:endParaRPr>
                    </a:p>
                  </a:txBody>
                  <a:tcPr marL="91425" marR="91425" marT="91425" marB="91425"/>
                </a:tc>
                <a:tc>
                  <a:txBody>
                    <a:bodyPr/>
                    <a:lstStyle/>
                    <a:p>
                      <a:pPr marL="0" lvl="0" indent="0" algn="l" rtl="0">
                        <a:spcBef>
                          <a:spcPts val="0"/>
                        </a:spcBef>
                        <a:spcAft>
                          <a:spcPts val="0"/>
                        </a:spcAft>
                        <a:buNone/>
                      </a:pPr>
                      <a:r>
                        <a:rPr lang="fr-FR" sz="1200" dirty="0" smtClean="0"/>
                        <a:t>/</a:t>
                      </a:r>
                      <a:endParaRPr sz="120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dirty="0">
                          <a:solidFill>
                            <a:srgbClr val="222222"/>
                          </a:solidFill>
                        </a:rPr>
                        <a:t>Évaluer, s’</a:t>
                      </a:r>
                      <a:r>
                        <a:rPr lang="fr-FR" sz="1600" dirty="0" err="1">
                          <a:solidFill>
                            <a:srgbClr val="222222"/>
                          </a:solidFill>
                        </a:rPr>
                        <a:t>autoévaluer</a:t>
                      </a:r>
                      <a:r>
                        <a:rPr lang="fr-FR" sz="1600" dirty="0">
                          <a:solidFill>
                            <a:srgbClr val="222222"/>
                          </a:solidFill>
                        </a:rPr>
                        <a:t>, suivre les progrès et les difficultés </a:t>
                      </a:r>
                      <a:endParaRPr sz="1600">
                        <a:solidFill>
                          <a:srgbClr val="222222"/>
                        </a:solidFill>
                      </a:endParaRPr>
                    </a:p>
                  </a:txBody>
                  <a:tcPr marL="91425" marR="91425" marT="91425" marB="91425"/>
                </a:tc>
                <a:tc>
                  <a:txBody>
                    <a:bodyPr/>
                    <a:lstStyle/>
                    <a:p>
                      <a:pPr marL="0" lvl="0" indent="0" algn="l" rtl="0">
                        <a:spcBef>
                          <a:spcPts val="0"/>
                        </a:spcBef>
                        <a:spcAft>
                          <a:spcPts val="0"/>
                        </a:spcAft>
                        <a:buNone/>
                      </a:pPr>
                      <a:r>
                        <a:rPr lang="fr-FR" sz="1200" dirty="0" smtClean="0"/>
                        <a:t>/</a:t>
                      </a:r>
                      <a:endParaRPr sz="120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dirty="0">
                          <a:solidFill>
                            <a:srgbClr val="222222"/>
                          </a:solidFill>
                        </a:rPr>
                        <a:t>Faciliter l’apprentissage des élèves à besoins éducatifs particuliers</a:t>
                      </a:r>
                      <a:endParaRPr sz="1600">
                        <a:solidFill>
                          <a:srgbClr val="222222"/>
                        </a:solidFill>
                      </a:endParaRPr>
                    </a:p>
                  </a:txBody>
                  <a:tcPr marL="91425" marR="91425" marT="91425" marB="91425"/>
                </a:tc>
                <a:tc>
                  <a:txBody>
                    <a:bodyPr/>
                    <a:lstStyle/>
                    <a:p>
                      <a:pPr marL="0" lvl="0" indent="0" algn="l" rtl="0">
                        <a:spcBef>
                          <a:spcPts val="0"/>
                        </a:spcBef>
                        <a:spcAft>
                          <a:spcPts val="0"/>
                        </a:spcAft>
                        <a:buNone/>
                      </a:pPr>
                      <a:r>
                        <a:rPr lang="fr-FR" sz="1200" dirty="0" smtClean="0"/>
                        <a:t>/</a:t>
                      </a:r>
                      <a:endParaRPr sz="120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u="sng" dirty="0">
                          <a:solidFill>
                            <a:srgbClr val="222222"/>
                          </a:solidFill>
                        </a:rPr>
                        <a:t>Produire un texte un document, seul ou à plusieurs</a:t>
                      </a:r>
                      <a:endParaRPr sz="1200" u="sng">
                        <a:solidFill>
                          <a:srgbClr val="222222"/>
                        </a:solidFill>
                      </a:endParaRPr>
                    </a:p>
                  </a:txBody>
                  <a:tcPr marL="91425" marR="91425" marT="91425" marB="91425"/>
                </a:tc>
                <a:tc>
                  <a:txBody>
                    <a:bodyPr/>
                    <a:lstStyle/>
                    <a:p>
                      <a:pPr marL="0" lvl="0" indent="0" algn="l" rtl="0">
                        <a:spcBef>
                          <a:spcPts val="0"/>
                        </a:spcBef>
                        <a:spcAft>
                          <a:spcPts val="0"/>
                        </a:spcAft>
                        <a:buNone/>
                      </a:pPr>
                      <a:r>
                        <a:rPr lang="fr-FR" sz="1200" dirty="0" smtClean="0"/>
                        <a:t>Réaliser des énigmes</a:t>
                      </a:r>
                      <a:r>
                        <a:rPr lang="fr-FR" sz="1200" baseline="0" dirty="0" smtClean="0"/>
                        <a:t> suivant un thème (séance 2)</a:t>
                      </a:r>
                      <a:endParaRPr sz="120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a:solidFill>
                            <a:srgbClr val="222222"/>
                          </a:solidFill>
                        </a:rPr>
                        <a:t>Expérimenter Apprendre à faire sur simulateur ou en réalité virtuelle</a:t>
                      </a:r>
                      <a:endParaRPr sz="1200">
                        <a:solidFill>
                          <a:srgbClr val="222222"/>
                        </a:solidFill>
                      </a:endParaRPr>
                    </a:p>
                  </a:txBody>
                  <a:tcPr marL="91425" marR="91425" marT="91425" marB="91425"/>
                </a:tc>
                <a:tc>
                  <a:txBody>
                    <a:bodyPr/>
                    <a:lstStyle/>
                    <a:p>
                      <a:pPr marL="0" lvl="0" indent="0" algn="l" rtl="0">
                        <a:spcBef>
                          <a:spcPts val="0"/>
                        </a:spcBef>
                        <a:spcAft>
                          <a:spcPts val="0"/>
                        </a:spcAft>
                        <a:buNone/>
                      </a:pPr>
                      <a:r>
                        <a:rPr lang="fr-FR" sz="1200" dirty="0" smtClean="0"/>
                        <a:t>/</a:t>
                      </a:r>
                      <a:endParaRPr sz="1200"/>
                    </a:p>
                  </a:txBody>
                  <a:tcPr marL="91425" marR="91425" marT="91425" marB="91425"/>
                </a:tc>
              </a:tr>
              <a:tr h="381000">
                <a:tc>
                  <a:txBody>
                    <a:bodyPr/>
                    <a:lstStyle/>
                    <a:p>
                      <a:pPr marL="0" lvl="0" indent="0" algn="l" rtl="0">
                        <a:spcBef>
                          <a:spcPts val="0"/>
                        </a:spcBef>
                        <a:spcAft>
                          <a:spcPts val="0"/>
                        </a:spcAft>
                        <a:buClr>
                          <a:schemeClr val="dk1"/>
                        </a:buClr>
                        <a:buSzPts val="1100"/>
                        <a:buFont typeface="Arial"/>
                        <a:buNone/>
                      </a:pPr>
                      <a:r>
                        <a:rPr lang="fr-FR" sz="1600">
                          <a:solidFill>
                            <a:srgbClr val="222222"/>
                          </a:solidFill>
                        </a:rPr>
                        <a:t>Mémoriser, apprendre par cœur (notamment du lexique en langues vivantes)</a:t>
                      </a:r>
                      <a:endParaRPr sz="1600">
                        <a:solidFill>
                          <a:srgbClr val="222222"/>
                        </a:solidFill>
                      </a:endParaRPr>
                    </a:p>
                  </a:txBody>
                  <a:tcPr marL="91425" marR="91425" marT="91425" marB="91425"/>
                </a:tc>
                <a:tc>
                  <a:txBody>
                    <a:bodyPr/>
                    <a:lstStyle/>
                    <a:p>
                      <a:pPr marL="0" lvl="0" indent="0" algn="l" rtl="0">
                        <a:spcBef>
                          <a:spcPts val="0"/>
                        </a:spcBef>
                        <a:spcAft>
                          <a:spcPts val="0"/>
                        </a:spcAft>
                        <a:buNone/>
                      </a:pPr>
                      <a:r>
                        <a:rPr lang="fr-FR" sz="1200" dirty="0" smtClean="0"/>
                        <a:t>/</a:t>
                      </a:r>
                      <a:endParaRPr sz="1200"/>
                    </a:p>
                  </a:txBody>
                  <a:tcPr marL="91425" marR="91425" marT="91425" marB="91425"/>
                </a:tc>
              </a:tr>
            </a:tbl>
          </a:graphicData>
        </a:graphic>
      </p:graphicFrame>
      <p:pic>
        <p:nvPicPr>
          <p:cNvPr id="7" name="Image 6" descr="Fichier:Académie de Nice.svg — Wikipédia"/>
          <p:cNvPicPr/>
          <p:nvPr/>
        </p:nvPicPr>
        <p:blipFill>
          <a:blip r:embed="rId3" cstate="print"/>
          <a:srcRect/>
          <a:stretch>
            <a:fillRect/>
          </a:stretch>
        </p:blipFill>
        <p:spPr bwMode="auto">
          <a:xfrm>
            <a:off x="592455" y="259080"/>
            <a:ext cx="1525905" cy="116586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TotalTime>
  <Words>1562</Words>
  <PresentationFormat>Personnalisé</PresentationFormat>
  <Paragraphs>202</Paragraphs>
  <Slides>10</Slides>
  <Notes>10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Office Theme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FRANCKY F</dc:creator>
  <cp:lastModifiedBy>FRANCKY F</cp:lastModifiedBy>
  <cp:revision>39</cp:revision>
  <dcterms:modified xsi:type="dcterms:W3CDTF">2024-05-24T21:45:10Z</dcterms:modified>
</cp:coreProperties>
</file>