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80" r:id="rId2"/>
    <p:sldId id="282" r:id="rId3"/>
    <p:sldId id="283" r:id="rId4"/>
    <p:sldId id="284" r:id="rId5"/>
    <p:sldId id="287" r:id="rId6"/>
    <p:sldId id="285" r:id="rId7"/>
    <p:sldId id="286" r:id="rId8"/>
    <p:sldId id="288" r:id="rId9"/>
    <p:sldId id="257" r:id="rId10"/>
    <p:sldId id="289" r:id="rId11"/>
    <p:sldId id="271" r:id="rId12"/>
    <p:sldId id="273" r:id="rId13"/>
    <p:sldId id="276" r:id="rId14"/>
    <p:sldId id="269" r:id="rId15"/>
    <p:sldId id="270" r:id="rId16"/>
    <p:sldId id="274" r:id="rId17"/>
    <p:sldId id="278" r:id="rId18"/>
    <p:sldId id="279" r:id="rId19"/>
    <p:sldId id="275" r:id="rId20"/>
  </p:sldIdLst>
  <p:sldSz cx="9144000" cy="6858000" type="screen4x3"/>
  <p:notesSz cx="6858000" cy="9144000"/>
  <p:defaultTextStyle>
    <a:defPPr>
      <a:defRPr lang="fr-FR"/>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730" autoAdjust="0"/>
    <p:restoredTop sz="89068" autoAdjust="0"/>
  </p:normalViewPr>
  <p:slideViewPr>
    <p:cSldViewPr>
      <p:cViewPr>
        <p:scale>
          <a:sx n="75" d="100"/>
          <a:sy n="75" d="100"/>
        </p:scale>
        <p:origin x="-1224" y="504"/>
      </p:cViewPr>
      <p:guideLst>
        <p:guide orient="horz" pos="2160"/>
        <p:guide pos="2925"/>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8B7D0244-3CA8-44DC-BB94-4A77F84F057C}" type="datetimeFigureOut">
              <a:rPr lang="fr-FR"/>
              <a:pPr>
                <a:defRPr/>
              </a:pPr>
              <a:t>21/12/2022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FA191519-03FC-4254-9C27-8F6080E3FA3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91A5C399-193C-4BC5-B45F-B6CBC7D4E636}" type="datetimeFigureOut">
              <a:rPr lang="fr-FR"/>
              <a:pPr>
                <a:defRPr/>
              </a:pPr>
              <a:t>21/12/2022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93975354-9F77-49AF-8965-97B7DDC1C2FF}"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p:nvPr/>
        </p:nvSpPr>
        <p:spPr>
          <a:xfrm>
            <a:off x="914400" y="3257640"/>
            <a:ext cx="7314600" cy="3085200"/>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90" name="Shape 90"/>
          <p:cNvSpPr/>
          <p:nvPr/>
        </p:nvSpPr>
        <p:spPr>
          <a:xfrm>
            <a:off x="5180040" y="6513480"/>
            <a:ext cx="3961800" cy="342300"/>
          </a:xfrm>
          <a:custGeom>
            <a:avLst/>
            <a:gdLst/>
            <a:ahLst/>
            <a:cxnLst/>
            <a:rect l="0" t="0" r="0" b="0"/>
            <a:pathLst>
              <a:path w="120000" h="120000" extrusionOk="0">
                <a:moveTo>
                  <a:pt x="0" y="0"/>
                </a:moveTo>
                <a:lnTo>
                  <a:pt x="120000" y="0"/>
                </a:lnTo>
                <a:lnTo>
                  <a:pt x="120000" y="120000"/>
                </a:lnTo>
                <a:lnTo>
                  <a:pt x="0" y="120000"/>
                </a:lnTo>
                <a:lnTo>
                  <a:pt x="0" y="0"/>
                </a:lnTo>
                <a:close/>
              </a:path>
            </a:pathLst>
          </a:custGeom>
          <a:noFill/>
          <a:ln>
            <a:noFill/>
          </a:ln>
        </p:spPr>
        <p:txBody>
          <a:bodyPr wrap="square" lIns="90000" tIns="46800" rIns="90000" bIns="46800" anchor="b" anchorCtr="0">
            <a:noAutofit/>
          </a:bodyPr>
          <a:lstStyle/>
          <a:p>
            <a:pPr marL="0" marR="0" lvl="0" indent="0" algn="r" rtl="0">
              <a:lnSpc>
                <a:spcPct val="100000"/>
              </a:lnSpc>
              <a:spcBef>
                <a:spcPts val="0"/>
              </a:spcBef>
              <a:buSzPct val="25000"/>
              <a:buNone/>
            </a:pPr>
            <a:fld id="{00000000-1234-1234-1234-123412341234}" type="slidenum">
              <a:rPr lang="fr-FR" sz="1200" b="0" i="0" u="none" strike="noStrike" cap="none">
                <a:solidFill>
                  <a:srgbClr val="000000"/>
                </a:solidFill>
                <a:latin typeface="Arial"/>
                <a:ea typeface="Arial"/>
                <a:cs typeface="Arial"/>
                <a:sym typeface="Arial"/>
              </a:rPr>
              <a:pPr marL="0" marR="0" lvl="0" indent="0" algn="r" rtl="0">
                <a:lnSpc>
                  <a:spcPct val="100000"/>
                </a:lnSpc>
                <a:spcBef>
                  <a:spcPts val="0"/>
                </a:spcBef>
                <a:buSzPct val="25000"/>
                <a:buNone/>
              </a:pPr>
              <a:t>1</a:t>
            </a:fld>
            <a:endParaRPr lang="fr-FR" sz="1200" b="0" i="0" u="none" strike="noStrike" cap="none">
              <a:solidFill>
                <a:srgbClr val="000000"/>
              </a:solidFill>
              <a:latin typeface="Arial"/>
              <a:ea typeface="Arial"/>
              <a:cs typeface="Arial"/>
              <a:sym typeface="Arial"/>
            </a:endParaRPr>
          </a:p>
        </p:txBody>
      </p:sp>
      <p:sp>
        <p:nvSpPr>
          <p:cNvPr id="91" name="Shape 91"/>
          <p:cNvSpPr txBox="1">
            <a:spLocks noGrp="1"/>
          </p:cNvSpPr>
          <p:nvPr>
            <p:ph type="body" idx="1"/>
          </p:nvPr>
        </p:nvSpPr>
        <p:spPr>
          <a:xfrm>
            <a:off x="685800" y="4400550"/>
            <a:ext cx="5486400" cy="3600600"/>
          </a:xfrm>
          <a:prstGeom prst="rect">
            <a:avLst/>
          </a:prstGeom>
        </p:spPr>
        <p:txBody>
          <a:bodyPr wrap="square" lIns="91425" tIns="91425" rIns="91425" bIns="91425" anchor="t" anchorCtr="0">
            <a:noAutofit/>
          </a:bodyPr>
          <a:lstStyle/>
          <a:p>
            <a:pPr lvl="0" rtl="0">
              <a:spcBef>
                <a:spcPts val="0"/>
              </a:spcBef>
              <a:buNone/>
            </a:pPr>
            <a:endParaRPr/>
          </a:p>
        </p:txBody>
      </p:sp>
      <p:sp>
        <p:nvSpPr>
          <p:cNvPr id="92" name="Shape 9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Exemple de plateau technique </a:t>
            </a:r>
            <a:r>
              <a:rPr lang="fr-FR" altLang="fr-FR" dirty="0" smtClean="0"/>
              <a:t>EN EXTERIEUR</a:t>
            </a:r>
            <a:r>
              <a:rPr lang="fr-FR" altLang="fr-FR" baseline="0" dirty="0" smtClean="0"/>
              <a:t>. Le mode « Projet » fait intervenir une originalité dans la présentation des réceptacles, ici un bateau en bois.</a:t>
            </a:r>
            <a:endParaRPr lang="fr-FR" altLang="fr-FR" baseline="0" dirty="0" smtClean="0"/>
          </a:p>
        </p:txBody>
      </p:sp>
      <p:sp>
        <p:nvSpPr>
          <p:cNvPr id="25604" name="Espace réservé du numéro de diapositive 3"/>
          <p:cNvSpPr>
            <a:spLocks noGrp="1"/>
          </p:cNvSpPr>
          <p:nvPr>
            <p:ph type="sldNum" sz="quarter" idx="5"/>
          </p:nvPr>
        </p:nvSpPr>
        <p:spPr bwMode="auto">
          <a:noFill/>
          <a:ln>
            <a:miter lim="800000"/>
            <a:headEnd/>
            <a:tailEnd/>
          </a:ln>
        </p:spPr>
        <p:txBody>
          <a:bodyPr/>
          <a:lstStyle/>
          <a:p>
            <a:fld id="{F59DD951-45E4-407B-889B-C9C407BABEA8}" type="slidenum">
              <a:rPr lang="fr-FR" altLang="fr-FR">
                <a:latin typeface="Arial" charset="0"/>
              </a:rPr>
              <a:pPr/>
              <a:t>10</a:t>
            </a:fld>
            <a:endParaRPr lang="fr-FR" altLang="fr-FR">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560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Exemple de plateau technique </a:t>
            </a:r>
            <a:r>
              <a:rPr lang="fr-FR" altLang="fr-FR" dirty="0" smtClean="0"/>
              <a:t>EN EXTERIEUR</a:t>
            </a:r>
            <a:r>
              <a:rPr lang="fr-FR" altLang="fr-FR" baseline="0" dirty="0" smtClean="0"/>
              <a:t>. Le mode « Projet » fait intervenir une originalité dans la présentation des réceptacles, ici un bateau en bois.</a:t>
            </a:r>
            <a:endParaRPr lang="fr-FR" altLang="fr-FR" baseline="0" dirty="0" smtClean="0"/>
          </a:p>
        </p:txBody>
      </p:sp>
      <p:sp>
        <p:nvSpPr>
          <p:cNvPr id="25604" name="Espace réservé du numéro de diapositive 3"/>
          <p:cNvSpPr>
            <a:spLocks noGrp="1"/>
          </p:cNvSpPr>
          <p:nvPr>
            <p:ph type="sldNum" sz="quarter" idx="5"/>
          </p:nvPr>
        </p:nvSpPr>
        <p:spPr bwMode="auto">
          <a:noFill/>
          <a:ln>
            <a:miter lim="800000"/>
            <a:headEnd/>
            <a:tailEnd/>
          </a:ln>
        </p:spPr>
        <p:txBody>
          <a:bodyPr/>
          <a:lstStyle/>
          <a:p>
            <a:fld id="{F59DD951-45E4-407B-889B-C9C407BABEA8}" type="slidenum">
              <a:rPr lang="fr-FR" altLang="fr-FR">
                <a:latin typeface="Arial" charset="0"/>
              </a:rPr>
              <a:pPr/>
              <a:t>11</a:t>
            </a:fld>
            <a:endParaRPr lang="fr-FR" altLang="fr-FR">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Le principe innovant étant de proposer une zone de démonstration « espace</a:t>
            </a:r>
            <a:r>
              <a:rPr lang="fr-FR" altLang="fr-FR" baseline="0" dirty="0" smtClean="0"/>
              <a:t> stabilisé » pour les 4eme, côtoyant l’espace de réalisation pour les 3eme.</a:t>
            </a:r>
          </a:p>
          <a:p>
            <a:pPr eaLnBrk="1" hangingPunct="1">
              <a:spcBef>
                <a:spcPct val="0"/>
              </a:spcBef>
            </a:pPr>
            <a:r>
              <a:rPr lang="fr-FR" altLang="fr-FR" baseline="0" dirty="0" smtClean="0"/>
              <a:t>Ce principe montrera la réalisation attendue par le professeur.</a:t>
            </a:r>
            <a:endParaRPr lang="fr-FR" altLang="fr-FR" dirty="0" smtClean="0"/>
          </a:p>
        </p:txBody>
      </p:sp>
      <p:sp>
        <p:nvSpPr>
          <p:cNvPr id="26628" name="Espace réservé du numéro de diapositive 3"/>
          <p:cNvSpPr>
            <a:spLocks noGrp="1"/>
          </p:cNvSpPr>
          <p:nvPr>
            <p:ph type="sldNum" sz="quarter" idx="5"/>
          </p:nvPr>
        </p:nvSpPr>
        <p:spPr bwMode="auto">
          <a:noFill/>
          <a:ln>
            <a:miter lim="800000"/>
            <a:headEnd/>
            <a:tailEnd/>
          </a:ln>
        </p:spPr>
        <p:txBody>
          <a:bodyPr/>
          <a:lstStyle/>
          <a:p>
            <a:fld id="{95C2F0CD-391C-42B0-A30B-4D40DBEF871B}" type="slidenum">
              <a:rPr lang="fr-FR" altLang="fr-FR">
                <a:latin typeface="Arial" charset="0"/>
              </a:rPr>
              <a:pPr/>
              <a:t>12</a:t>
            </a:fld>
            <a:endParaRPr lang="fr-FR" altLang="fr-FR">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ctr">
              <a:spcBef>
                <a:spcPct val="20000"/>
              </a:spcBef>
              <a:defRPr/>
            </a:pPr>
            <a:r>
              <a:rPr lang="fr-FR" altLang="fr-FR" dirty="0" smtClean="0"/>
              <a:t>Les 4eme SEGPA</a:t>
            </a:r>
            <a:r>
              <a:rPr lang="fr-FR" altLang="fr-FR" baseline="0" dirty="0" smtClean="0"/>
              <a:t> étant en découverte de métiers, leurs activités seront encadrées, telles que : </a:t>
            </a:r>
            <a:r>
              <a:rPr lang="fr-FR" sz="1200" b="1" dirty="0" smtClean="0">
                <a:solidFill>
                  <a:schemeClr val="accent6">
                    <a:lumMod val="50000"/>
                  </a:schemeClr>
                </a:solidFill>
                <a:latin typeface="Arial Narrow" pitchFamily="34" charset="0"/>
              </a:rPr>
              <a:t>Analyse de ce qui est fait,  les plans, l’identification, le repérage du métier, les interventions de type « déplacement et rempotage», « soigner un arbre ou une plante – replanter, repiquer, greffer », s’adapter à une zone de plantation, utiliser la virtualisation 360°</a:t>
            </a:r>
          </a:p>
          <a:p>
            <a:pPr marL="0" marR="0" indent="0" algn="l" defTabSz="914400" rtl="0" eaLnBrk="1" fontAlgn="base" latinLnBrk="0" hangingPunct="1">
              <a:lnSpc>
                <a:spcPct val="100000"/>
              </a:lnSpc>
              <a:spcBef>
                <a:spcPct val="0"/>
              </a:spcBef>
              <a:spcAft>
                <a:spcPct val="0"/>
              </a:spcAft>
              <a:buClrTx/>
              <a:buSzTx/>
              <a:buFontTx/>
              <a:buNone/>
              <a:tabLst/>
              <a:defRPr/>
            </a:pPr>
            <a:endParaRPr lang="fr-FR" sz="1200" b="1" dirty="0" smtClean="0">
              <a:solidFill>
                <a:schemeClr val="accent6">
                  <a:lumMod val="50000"/>
                </a:schemeClr>
              </a:solidFill>
              <a:latin typeface="Arial Narrow"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fr-FR" sz="1200" b="0" dirty="0" smtClean="0">
                <a:solidFill>
                  <a:schemeClr val="accent6">
                    <a:lumMod val="50000"/>
                  </a:schemeClr>
                </a:solidFill>
                <a:latin typeface="Arial Narrow" pitchFamily="34" charset="0"/>
              </a:rPr>
              <a:t>Les 3eme</a:t>
            </a:r>
            <a:r>
              <a:rPr lang="fr-FR" sz="1200" b="0" baseline="0" dirty="0" smtClean="0">
                <a:solidFill>
                  <a:schemeClr val="accent6">
                    <a:lumMod val="50000"/>
                  </a:schemeClr>
                </a:solidFill>
                <a:latin typeface="Arial Narrow" pitchFamily="34" charset="0"/>
              </a:rPr>
              <a:t> Segpa étant dans la confirmation du </a:t>
            </a:r>
            <a:r>
              <a:rPr lang="fr-FR" sz="1200" b="0" baseline="0" dirty="0" smtClean="0">
                <a:solidFill>
                  <a:schemeClr val="accent6">
                    <a:lumMod val="50000"/>
                  </a:schemeClr>
                </a:solidFill>
                <a:latin typeface="Arial Narrow" pitchFamily="34" charset="0"/>
              </a:rPr>
              <a:t>champs ERE, </a:t>
            </a:r>
            <a:r>
              <a:rPr lang="fr-FR" sz="1200" b="0" baseline="0" dirty="0" smtClean="0">
                <a:solidFill>
                  <a:schemeClr val="accent6">
                    <a:lumMod val="50000"/>
                  </a:schemeClr>
                </a:solidFill>
                <a:latin typeface="Arial Narrow" pitchFamily="34" charset="0"/>
              </a:rPr>
              <a:t>leurs activités seront basées sur : Le savoir faire et la réalisation à l’identique de la zone de démonstration du professeur.</a:t>
            </a:r>
            <a:endParaRPr lang="fr-FR" sz="1200" b="0" dirty="0" smtClean="0">
              <a:solidFill>
                <a:schemeClr val="accent6">
                  <a:lumMod val="50000"/>
                </a:schemeClr>
              </a:solidFill>
              <a:latin typeface="Arial Narrow" pitchFamily="34" charset="0"/>
            </a:endParaRPr>
          </a:p>
          <a:p>
            <a:pPr eaLnBrk="1" hangingPunct="1">
              <a:spcBef>
                <a:spcPct val="0"/>
              </a:spcBef>
            </a:pPr>
            <a:endParaRPr lang="fr-FR" altLang="fr-FR" dirty="0" smtClean="0"/>
          </a:p>
        </p:txBody>
      </p:sp>
      <p:sp>
        <p:nvSpPr>
          <p:cNvPr id="26628" name="Espace réservé du numéro de diapositive 3"/>
          <p:cNvSpPr>
            <a:spLocks noGrp="1"/>
          </p:cNvSpPr>
          <p:nvPr>
            <p:ph type="sldNum" sz="quarter" idx="5"/>
          </p:nvPr>
        </p:nvSpPr>
        <p:spPr bwMode="auto">
          <a:noFill/>
          <a:ln>
            <a:miter lim="800000"/>
            <a:headEnd/>
            <a:tailEnd/>
          </a:ln>
        </p:spPr>
        <p:txBody>
          <a:bodyPr/>
          <a:lstStyle/>
          <a:p>
            <a:fld id="{95C2F0CD-391C-42B0-A30B-4D40DBEF871B}" type="slidenum">
              <a:rPr lang="fr-FR" altLang="fr-FR">
                <a:latin typeface="Arial" charset="0"/>
              </a:rPr>
              <a:pPr/>
              <a:t>13</a:t>
            </a:fld>
            <a:endParaRPr lang="fr-FR" altLang="fr-FR">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Nous pouvons</a:t>
            </a:r>
            <a:r>
              <a:rPr lang="fr-FR" altLang="fr-FR" baseline="0" dirty="0" smtClean="0"/>
              <a:t> envisager deux plateaux techniques pour les travaux pratiques dans l’atelier : Un plateau réel et un autre « simulé » ou « virtuel », via des logiciels a définir</a:t>
            </a:r>
            <a:r>
              <a:rPr lang="fr-FR" altLang="fr-FR" baseline="0" dirty="0" smtClean="0"/>
              <a:t>. La problématique « Plateau technique en extérieur » sera prise en compte.</a:t>
            </a:r>
            <a:endParaRPr lang="fr-FR" altLang="fr-FR" dirty="0" smtClean="0"/>
          </a:p>
        </p:txBody>
      </p:sp>
      <p:sp>
        <p:nvSpPr>
          <p:cNvPr id="39940" name="Espace réservé du numéro de diapositive 3"/>
          <p:cNvSpPr>
            <a:spLocks noGrp="1"/>
          </p:cNvSpPr>
          <p:nvPr>
            <p:ph type="sldNum" sz="quarter" idx="5"/>
          </p:nvPr>
        </p:nvSpPr>
        <p:spPr bwMode="auto">
          <a:noFill/>
          <a:ln>
            <a:miter lim="800000"/>
            <a:headEnd/>
            <a:tailEnd/>
          </a:ln>
        </p:spPr>
        <p:txBody>
          <a:bodyPr/>
          <a:lstStyle/>
          <a:p>
            <a:fld id="{DD302FD7-079C-495A-B0F4-F43BA0532D57}" type="slidenum">
              <a:rPr lang="fr-FR" altLang="fr-FR">
                <a:latin typeface="Arial" charset="0"/>
              </a:rPr>
              <a:pPr/>
              <a:t>14</a:t>
            </a:fld>
            <a:endParaRPr lang="fr-FR" altLang="fr-FR">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Voici un exemple d’organisation pédagogique</a:t>
            </a:r>
            <a:r>
              <a:rPr lang="fr-FR" altLang="fr-FR" baseline="0" dirty="0" smtClean="0"/>
              <a:t> mettant en œuvre plusieurs groupes en activité, suivant une rotation préétablie par une progression temporelle.</a:t>
            </a:r>
          </a:p>
          <a:p>
            <a:pPr eaLnBrk="1" hangingPunct="1">
              <a:spcBef>
                <a:spcPct val="0"/>
              </a:spcBef>
            </a:pPr>
            <a:r>
              <a:rPr lang="fr-FR" altLang="fr-FR" baseline="0" dirty="0" smtClean="0"/>
              <a:t>Cette progression sera évolutive suivant l’avancement des plateaux techniques des diverses SEGPA, mais permettra une mutualisation des pratiques.</a:t>
            </a:r>
            <a:endParaRPr lang="fr-FR" altLang="fr-FR" dirty="0" smtClean="0"/>
          </a:p>
        </p:txBody>
      </p:sp>
      <p:sp>
        <p:nvSpPr>
          <p:cNvPr id="40964" name="Espace réservé du numéro de diapositive 3"/>
          <p:cNvSpPr>
            <a:spLocks noGrp="1"/>
          </p:cNvSpPr>
          <p:nvPr>
            <p:ph type="sldNum" sz="quarter" idx="5"/>
          </p:nvPr>
        </p:nvSpPr>
        <p:spPr bwMode="auto">
          <a:noFill/>
          <a:ln>
            <a:miter lim="800000"/>
            <a:headEnd/>
            <a:tailEnd/>
          </a:ln>
        </p:spPr>
        <p:txBody>
          <a:bodyPr/>
          <a:lstStyle/>
          <a:p>
            <a:fld id="{E1FF5481-CD73-4E8D-824B-CC78AED7D1E9}" type="slidenum">
              <a:rPr lang="fr-FR" altLang="fr-FR">
                <a:latin typeface="Arial" charset="0"/>
              </a:rPr>
              <a:pPr/>
              <a:t>15</a:t>
            </a:fld>
            <a:endParaRPr lang="fr-FR" altLang="fr-FR">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Le projet étant très important</a:t>
            </a:r>
            <a:r>
              <a:rPr lang="fr-FR" altLang="fr-FR" baseline="0" dirty="0" smtClean="0"/>
              <a:t> sur les ressources et informations diverses à communiquer aux élèves, il convient d’utiliser une à deux plateformes académique.</a:t>
            </a:r>
          </a:p>
          <a:p>
            <a:pPr eaLnBrk="1" hangingPunct="1">
              <a:spcBef>
                <a:spcPct val="0"/>
              </a:spcBef>
            </a:pPr>
            <a:r>
              <a:rPr lang="fr-FR" altLang="fr-FR" baseline="0" dirty="0" smtClean="0"/>
              <a:t>Le choix est de continuer à utiliser la plateforme TRIBU des formations contractuelles. Celle-ci a un accès restreint sur invitation. Les professeurs pourront contribuer aux dépôts et lectures des diverses fiches pour une mutualisation. La deuxième plateforme est la plateforme de formation Académique MOODLE sans authentification pour permettre un accès direct aux ressources (liens divers et QR Codes associés).</a:t>
            </a:r>
            <a:endParaRPr lang="fr-FR" altLang="fr-FR" dirty="0" smtClean="0"/>
          </a:p>
        </p:txBody>
      </p:sp>
      <p:sp>
        <p:nvSpPr>
          <p:cNvPr id="41988" name="Espace réservé du numéro de diapositive 3"/>
          <p:cNvSpPr>
            <a:spLocks noGrp="1"/>
          </p:cNvSpPr>
          <p:nvPr>
            <p:ph type="sldNum" sz="quarter" idx="5"/>
          </p:nvPr>
        </p:nvSpPr>
        <p:spPr bwMode="auto">
          <a:noFill/>
          <a:ln>
            <a:miter lim="800000"/>
            <a:headEnd/>
            <a:tailEnd/>
          </a:ln>
        </p:spPr>
        <p:txBody>
          <a:bodyPr/>
          <a:lstStyle/>
          <a:p>
            <a:fld id="{FD6AD817-4F37-4629-B5EE-7BD2F7C65EB6}" type="slidenum">
              <a:rPr lang="fr-FR" altLang="fr-FR">
                <a:latin typeface="Arial" charset="0"/>
              </a:rPr>
              <a:pPr/>
              <a:t>16</a:t>
            </a:fld>
            <a:endParaRPr lang="fr-FR" altLang="fr-FR">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Le</a:t>
            </a:r>
            <a:r>
              <a:rPr lang="fr-FR" altLang="fr-FR" baseline="0" dirty="0" smtClean="0"/>
              <a:t> principe de mutualisation est en étroite collaboration avec le plan académique de formation à venir. Les enseignants de SEGPA ainsi que tous les Directeurs de l’Académie de Nice auront un accès : Soit au Tribu Contractuel (sur invitation) pour y déposer des fiches et informations diverses et au </a:t>
            </a:r>
            <a:r>
              <a:rPr lang="fr-FR" altLang="fr-FR" baseline="0" dirty="0" err="1" smtClean="0"/>
              <a:t>Moodle</a:t>
            </a:r>
            <a:r>
              <a:rPr lang="fr-FR" altLang="fr-FR" baseline="0" dirty="0" smtClean="0"/>
              <a:t>, directement pour suivre l’avancement du « dossier maison éclatée ».</a:t>
            </a:r>
            <a:endParaRPr lang="fr-FR" altLang="fr-FR" dirty="0" smtClean="0"/>
          </a:p>
        </p:txBody>
      </p:sp>
      <p:sp>
        <p:nvSpPr>
          <p:cNvPr id="43012" name="Espace réservé du numéro de diapositive 3"/>
          <p:cNvSpPr>
            <a:spLocks noGrp="1"/>
          </p:cNvSpPr>
          <p:nvPr>
            <p:ph type="sldNum" sz="quarter" idx="5"/>
          </p:nvPr>
        </p:nvSpPr>
        <p:spPr bwMode="auto">
          <a:noFill/>
          <a:ln>
            <a:miter lim="800000"/>
            <a:headEnd/>
            <a:tailEnd/>
          </a:ln>
        </p:spPr>
        <p:txBody>
          <a:bodyPr/>
          <a:lstStyle/>
          <a:p>
            <a:fld id="{0934B5F5-0A34-4133-B9AB-ADA24830B6CC}" type="slidenum">
              <a:rPr lang="fr-FR" altLang="fr-FR">
                <a:latin typeface="Arial" charset="0"/>
              </a:rPr>
              <a:pPr/>
              <a:t>17</a:t>
            </a:fld>
            <a:endParaRPr lang="fr-FR" altLang="fr-FR">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Tous</a:t>
            </a:r>
            <a:r>
              <a:rPr lang="fr-FR" altLang="fr-FR" baseline="0" dirty="0" smtClean="0"/>
              <a:t> ces supports techniques exprimant un modèle de « maison éclatée », servent uniquement de support à ce qui nous importe le plus dans cet accompagnement des professeurs de SEGPA : </a:t>
            </a:r>
            <a:r>
              <a:rPr lang="fr-FR" altLang="fr-FR" b="1" baseline="0" dirty="0" smtClean="0"/>
              <a:t>L’approche de l’évaluation par compétences dans un cadre contextualisé</a:t>
            </a:r>
            <a:r>
              <a:rPr lang="fr-FR" altLang="fr-FR" baseline="0" dirty="0" smtClean="0"/>
              <a:t>. L’outil qui sera mis en exergue dans ce projet, sera l’outil de vie scolaire « PRONOTE » dans tous ses aspects pédagogiques. Une maquette de formation sera proposée aux professeurs pour maitriser les différentes possibilités de cet outil, menant ainsi à une « mallette » pédagogique de suivi individualisé, d’évaluation par compétences, de QCM à facette individualisée prenant en compte les difficultés d’un élève de SEGPA. Il appartiendra aussi aux divers acteurs (Professeurs, Formateurs, Inspecteurs, Directeurs de SEGPA,…) de proposer des pistes de réflexions pour une sensibilisation aux attentes du CAPPEI. L’évaluation sur le plateau technique sera un des points les plus remarquables du dispositif de formation.</a:t>
            </a:r>
          </a:p>
          <a:p>
            <a:pPr eaLnBrk="1" hangingPunct="1">
              <a:spcBef>
                <a:spcPct val="0"/>
              </a:spcBef>
            </a:pPr>
            <a:endParaRPr lang="fr-FR" altLang="fr-FR" baseline="0" dirty="0" smtClean="0"/>
          </a:p>
          <a:p>
            <a:pPr eaLnBrk="1" hangingPunct="1">
              <a:spcBef>
                <a:spcPct val="0"/>
              </a:spcBef>
            </a:pPr>
            <a:endParaRPr lang="fr-FR" altLang="fr-FR" dirty="0" smtClean="0"/>
          </a:p>
        </p:txBody>
      </p:sp>
      <p:sp>
        <p:nvSpPr>
          <p:cNvPr id="43012" name="Espace réservé du numéro de diapositive 3"/>
          <p:cNvSpPr>
            <a:spLocks noGrp="1"/>
          </p:cNvSpPr>
          <p:nvPr>
            <p:ph type="sldNum" sz="quarter" idx="5"/>
          </p:nvPr>
        </p:nvSpPr>
        <p:spPr bwMode="auto">
          <a:noFill/>
          <a:ln>
            <a:miter lim="800000"/>
            <a:headEnd/>
            <a:tailEnd/>
          </a:ln>
        </p:spPr>
        <p:txBody>
          <a:bodyPr/>
          <a:lstStyle/>
          <a:p>
            <a:fld id="{0934B5F5-0A34-4133-B9AB-ADA24830B6CC}" type="slidenum">
              <a:rPr lang="fr-FR" altLang="fr-FR">
                <a:latin typeface="Arial" charset="0"/>
              </a:rPr>
              <a:pPr/>
              <a:t>18</a:t>
            </a:fld>
            <a:endParaRPr lang="fr-FR" altLang="fr-FR">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Le</a:t>
            </a:r>
            <a:r>
              <a:rPr lang="fr-FR" altLang="fr-FR" baseline="0" dirty="0" smtClean="0"/>
              <a:t> QRCODE vous donne un accès direct au </a:t>
            </a:r>
            <a:r>
              <a:rPr lang="fr-FR" altLang="fr-FR" baseline="0" dirty="0" err="1" smtClean="0"/>
              <a:t>Moodle</a:t>
            </a:r>
            <a:r>
              <a:rPr lang="fr-FR" altLang="fr-FR" baseline="0" dirty="0" smtClean="0"/>
              <a:t> Académique où sont hébergés les différentes fiches. Ce </a:t>
            </a:r>
            <a:r>
              <a:rPr lang="fr-FR" altLang="fr-FR" baseline="0" dirty="0" err="1" smtClean="0"/>
              <a:t>Moodle</a:t>
            </a:r>
            <a:r>
              <a:rPr lang="fr-FR" altLang="fr-FR" baseline="0" dirty="0" smtClean="0"/>
              <a:t> est géré par le Formateur M. Franck FERRERO. Ce </a:t>
            </a:r>
            <a:r>
              <a:rPr lang="fr-FR" altLang="fr-FR" baseline="0" dirty="0" err="1" smtClean="0"/>
              <a:t>Moodle</a:t>
            </a:r>
            <a:r>
              <a:rPr lang="fr-FR" altLang="fr-FR" baseline="0" dirty="0" smtClean="0"/>
              <a:t> servira de base de travail pour les Professeurs mais aussi pour les Directeurs de SEGPA.</a:t>
            </a:r>
          </a:p>
          <a:p>
            <a:pPr eaLnBrk="1" hangingPunct="1">
              <a:spcBef>
                <a:spcPct val="0"/>
              </a:spcBef>
            </a:pPr>
            <a:r>
              <a:rPr lang="fr-FR" altLang="fr-FR" baseline="0" dirty="0" smtClean="0"/>
              <a:t>Merci.</a:t>
            </a:r>
            <a:endParaRPr lang="fr-FR" altLang="fr-FR" dirty="0" smtClean="0"/>
          </a:p>
        </p:txBody>
      </p:sp>
      <p:sp>
        <p:nvSpPr>
          <p:cNvPr id="43012" name="Espace réservé du numéro de diapositive 3"/>
          <p:cNvSpPr>
            <a:spLocks noGrp="1"/>
          </p:cNvSpPr>
          <p:nvPr>
            <p:ph type="sldNum" sz="quarter" idx="5"/>
          </p:nvPr>
        </p:nvSpPr>
        <p:spPr bwMode="auto">
          <a:noFill/>
          <a:ln>
            <a:miter lim="800000"/>
            <a:headEnd/>
            <a:tailEnd/>
          </a:ln>
        </p:spPr>
        <p:txBody>
          <a:bodyPr/>
          <a:lstStyle/>
          <a:p>
            <a:fld id="{0934B5F5-0A34-4133-B9AB-ADA24830B6CC}" type="slidenum">
              <a:rPr lang="fr-FR" altLang="fr-FR">
                <a:latin typeface="Arial" charset="0"/>
              </a:rPr>
              <a:pPr/>
              <a:t>19</a:t>
            </a:fld>
            <a:endParaRPr lang="fr-FR" altLang="fr-FR">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6386"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Intro. Restructurer et donner du sens à</a:t>
            </a:r>
            <a:r>
              <a:rPr lang="fr-FR" baseline="0" dirty="0" smtClean="0">
                <a:ea typeface="ＭＳ Ｐゴシック" pitchFamily="34" charset="-128"/>
              </a:rPr>
              <a:t> la formation dispensée aux élèves de 4eme (découverte en SEGPA ERE) et 3eme SEGPA ERE.</a:t>
            </a:r>
            <a:endParaRPr lang="fr-FR" dirty="0" smtClean="0">
              <a:ea typeface="ＭＳ Ｐゴシック" pitchFamily="34" charset="-128"/>
            </a:endParaRPr>
          </a:p>
        </p:txBody>
      </p:sp>
      <p:sp>
        <p:nvSpPr>
          <p:cNvPr id="16387" name="Espace réservé du numéro de diapositive 3"/>
          <p:cNvSpPr>
            <a:spLocks noGrp="1"/>
          </p:cNvSpPr>
          <p:nvPr>
            <p:ph type="sldNum" sz="quarter" idx="5"/>
          </p:nvPr>
        </p:nvSpPr>
        <p:spPr bwMode="auto">
          <a:noFill/>
          <a:ln>
            <a:miter lim="800000"/>
            <a:headEnd/>
            <a:tailEnd/>
          </a:ln>
        </p:spPr>
        <p:txBody>
          <a:bodyPr/>
          <a:lstStyle/>
          <a:p>
            <a:fld id="{AE78EE9A-4A47-4519-8F87-81992BA85CD5}" type="slidenum">
              <a:rPr lang="fr-F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18434"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Le</a:t>
            </a:r>
            <a:r>
              <a:rPr lang="fr-FR" baseline="0" dirty="0" smtClean="0">
                <a:ea typeface="ＭＳ Ｐゴシック" pitchFamily="34" charset="-128"/>
              </a:rPr>
              <a:t> cadre règlementaire de la SEGPA champ ERE : Cycle 4 enseigner en SEGPA Champ ERE d’</a:t>
            </a:r>
            <a:r>
              <a:rPr lang="fr-FR" baseline="0" dirty="0" err="1" smtClean="0">
                <a:ea typeface="ＭＳ Ｐゴシック" pitchFamily="34" charset="-128"/>
              </a:rPr>
              <a:t>Eduscol</a:t>
            </a:r>
            <a:r>
              <a:rPr lang="fr-FR" baseline="0" dirty="0" smtClean="0">
                <a:ea typeface="ＭＳ Ｐゴシック" pitchFamily="34" charset="-128"/>
              </a:rPr>
              <a:t> 2016.</a:t>
            </a:r>
            <a:endParaRPr lang="fr-FR" dirty="0" smtClean="0">
              <a:ea typeface="ＭＳ Ｐゴシック" pitchFamily="34" charset="-128"/>
            </a:endParaRPr>
          </a:p>
        </p:txBody>
      </p:sp>
      <p:sp>
        <p:nvSpPr>
          <p:cNvPr id="18435" name="Espace réservé du numéro de diapositive 3"/>
          <p:cNvSpPr>
            <a:spLocks noGrp="1"/>
          </p:cNvSpPr>
          <p:nvPr>
            <p:ph type="sldNum" sz="quarter" idx="5"/>
          </p:nvPr>
        </p:nvSpPr>
        <p:spPr bwMode="auto">
          <a:noFill/>
          <a:ln>
            <a:miter lim="800000"/>
            <a:headEnd/>
            <a:tailEnd/>
          </a:ln>
        </p:spPr>
        <p:txBody>
          <a:bodyPr/>
          <a:lstStyle/>
          <a:p>
            <a:fld id="{5A717EC0-4BEF-48AC-8991-F577627F137F}" type="slidenum">
              <a:rPr lang="fr-FR"/>
              <a:pPr/>
              <a:t>3</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Exemple de zonage et de communication</a:t>
            </a:r>
            <a:r>
              <a:rPr lang="fr-FR" baseline="0" dirty="0" smtClean="0">
                <a:ea typeface="ＭＳ Ｐゴシック" pitchFamily="34" charset="-128"/>
              </a:rPr>
              <a:t> entre les zones.</a:t>
            </a:r>
            <a:endParaRPr lang="fr-FR" dirty="0" smtClean="0">
              <a:ea typeface="ＭＳ Ｐゴシック" pitchFamily="34" charset="-128"/>
            </a:endParaRPr>
          </a:p>
        </p:txBody>
      </p:sp>
      <p:sp>
        <p:nvSpPr>
          <p:cNvPr id="26627" name="Espace réservé du numéro de diapositive 3"/>
          <p:cNvSpPr>
            <a:spLocks noGrp="1"/>
          </p:cNvSpPr>
          <p:nvPr>
            <p:ph type="sldNum" sz="quarter" idx="5"/>
          </p:nvPr>
        </p:nvSpPr>
        <p:spPr bwMode="auto">
          <a:noFill/>
          <a:ln>
            <a:miter lim="800000"/>
            <a:headEnd/>
            <a:tailEnd/>
          </a:ln>
        </p:spPr>
        <p:txBody>
          <a:bodyPr/>
          <a:lstStyle/>
          <a:p>
            <a:fld id="{A97C35E2-339F-4678-A9D0-10C70B70D385}" type="slidenum">
              <a:rPr lang="fr-F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6626"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Lien entre deux champs : Habitat et ERE sur une</a:t>
            </a:r>
            <a:r>
              <a:rPr lang="fr-FR" baseline="0" dirty="0" smtClean="0">
                <a:ea typeface="ＭＳ Ｐゴシック" pitchFamily="34" charset="-128"/>
              </a:rPr>
              <a:t> même SEGPA.</a:t>
            </a:r>
            <a:endParaRPr lang="fr-FR" dirty="0" smtClean="0">
              <a:ea typeface="ＭＳ Ｐゴシック" pitchFamily="34" charset="-128"/>
            </a:endParaRPr>
          </a:p>
        </p:txBody>
      </p:sp>
      <p:sp>
        <p:nvSpPr>
          <p:cNvPr id="26627" name="Espace réservé du numéro de diapositive 3"/>
          <p:cNvSpPr>
            <a:spLocks noGrp="1"/>
          </p:cNvSpPr>
          <p:nvPr>
            <p:ph type="sldNum" sz="quarter" idx="5"/>
          </p:nvPr>
        </p:nvSpPr>
        <p:spPr bwMode="auto">
          <a:noFill/>
          <a:ln>
            <a:miter lim="800000"/>
            <a:headEnd/>
            <a:tailEnd/>
          </a:ln>
        </p:spPr>
        <p:txBody>
          <a:bodyPr/>
          <a:lstStyle/>
          <a:p>
            <a:fld id="{A97C35E2-339F-4678-A9D0-10C70B70D385}" type="slidenum">
              <a:rPr lang="fr-F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8674"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Exemple de divers zonages</a:t>
            </a:r>
            <a:r>
              <a:rPr lang="fr-FR" baseline="0" dirty="0" smtClean="0">
                <a:ea typeface="ＭＳ Ｐゴシック" pitchFamily="34" charset="-128"/>
              </a:rPr>
              <a:t> en prenant en compte les saisons.</a:t>
            </a:r>
            <a:endParaRPr lang="fr-FR" dirty="0" smtClean="0">
              <a:ea typeface="ＭＳ Ｐゴシック" pitchFamily="34" charset="-128"/>
            </a:endParaRPr>
          </a:p>
        </p:txBody>
      </p:sp>
      <p:sp>
        <p:nvSpPr>
          <p:cNvPr id="28675" name="Espace réservé du numéro de diapositive 3"/>
          <p:cNvSpPr>
            <a:spLocks noGrp="1"/>
          </p:cNvSpPr>
          <p:nvPr>
            <p:ph type="sldNum" sz="quarter" idx="5"/>
          </p:nvPr>
        </p:nvSpPr>
        <p:spPr bwMode="auto">
          <a:noFill/>
          <a:ln>
            <a:miter lim="800000"/>
            <a:headEnd/>
            <a:tailEnd/>
          </a:ln>
        </p:spPr>
        <p:txBody>
          <a:bodyPr/>
          <a:lstStyle/>
          <a:p>
            <a:fld id="{B56932D2-2149-4C1E-850C-265D19E0A48E}" type="slidenum">
              <a:rPr lang="fr-FR"/>
              <a:pPr/>
              <a:t>6</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La sécurité des élèves doit prendre en compte les EPI et les EPC. La nouvelle réglementation interdit les machines tournantes</a:t>
            </a:r>
            <a:r>
              <a:rPr lang="fr-FR" baseline="0" dirty="0" smtClean="0">
                <a:ea typeface="ＭＳ Ｐゴシック" pitchFamily="34" charset="-128"/>
              </a:rPr>
              <a:t> motorisées, qu’elle soit sous accumulateurs (6, 12, 18, 24 ou 48V DC) ou sur 230V AC, voir même sous une autre énergie (moteur à explosion).</a:t>
            </a:r>
            <a:endParaRPr lang="fr-FR" dirty="0" smtClean="0">
              <a:ea typeface="ＭＳ Ｐゴシック" pitchFamily="34" charset="-128"/>
            </a:endParaRPr>
          </a:p>
        </p:txBody>
      </p:sp>
      <p:sp>
        <p:nvSpPr>
          <p:cNvPr id="30723" name="Espace réservé du numéro de diapositive 3"/>
          <p:cNvSpPr>
            <a:spLocks noGrp="1"/>
          </p:cNvSpPr>
          <p:nvPr>
            <p:ph type="sldNum" sz="quarter" idx="5"/>
          </p:nvPr>
        </p:nvSpPr>
        <p:spPr bwMode="auto">
          <a:noFill/>
          <a:ln>
            <a:miter lim="800000"/>
            <a:headEnd/>
            <a:tailEnd/>
          </a:ln>
        </p:spPr>
        <p:txBody>
          <a:bodyPr/>
          <a:lstStyle/>
          <a:p>
            <a:fld id="{D6176762-E4CB-412C-8C9D-A09E7CE084E1}" type="slidenum">
              <a:rPr lang="fr-FR"/>
              <a:pPr/>
              <a:t>7</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0722" name="Espace réservé des commentaires 2"/>
          <p:cNvSpPr>
            <a:spLocks noGrp="1"/>
          </p:cNvSpPr>
          <p:nvPr>
            <p:ph type="body" idx="1"/>
          </p:nvPr>
        </p:nvSpPr>
        <p:spPr bwMode="auto">
          <a:noFill/>
        </p:spPr>
        <p:txBody>
          <a:bodyPr/>
          <a:lstStyle/>
          <a:p>
            <a:pPr eaLnBrk="1" hangingPunct="1">
              <a:spcBef>
                <a:spcPct val="0"/>
              </a:spcBef>
            </a:pPr>
            <a:r>
              <a:rPr lang="fr-FR" dirty="0" smtClean="0">
                <a:ea typeface="ＭＳ Ｐゴシック" pitchFamily="34" charset="-128"/>
              </a:rPr>
              <a:t>La sécurité des élèves doit prendre en compte les EPI et les EPC. La nouvelle réglementation interdit les machines tournantes</a:t>
            </a:r>
            <a:r>
              <a:rPr lang="fr-FR" baseline="0" dirty="0" smtClean="0">
                <a:ea typeface="ＭＳ Ｐゴシック" pitchFamily="34" charset="-128"/>
              </a:rPr>
              <a:t> motorisées, qu’elle soit sous accumulateurs (6, 12, 18, 24 ou 48V DC) ou sur 230V AC, voir même sous une autre énergie (moteur à explosion).</a:t>
            </a:r>
            <a:endParaRPr lang="fr-FR" dirty="0" smtClean="0">
              <a:ea typeface="ＭＳ Ｐゴシック" pitchFamily="34" charset="-128"/>
            </a:endParaRPr>
          </a:p>
        </p:txBody>
      </p:sp>
      <p:sp>
        <p:nvSpPr>
          <p:cNvPr id="30723" name="Espace réservé du numéro de diapositive 3"/>
          <p:cNvSpPr>
            <a:spLocks noGrp="1"/>
          </p:cNvSpPr>
          <p:nvPr>
            <p:ph type="sldNum" sz="quarter" idx="5"/>
          </p:nvPr>
        </p:nvSpPr>
        <p:spPr bwMode="auto">
          <a:noFill/>
          <a:ln>
            <a:miter lim="800000"/>
            <a:headEnd/>
            <a:tailEnd/>
          </a:ln>
        </p:spPr>
        <p:txBody>
          <a:bodyPr/>
          <a:lstStyle/>
          <a:p>
            <a:fld id="{D6176762-E4CB-412C-8C9D-A09E7CE084E1}" type="slidenum">
              <a:rPr lang="fr-FR"/>
              <a:pPr/>
              <a:t>8</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2457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fr-FR" dirty="0" smtClean="0"/>
              <a:t>Nouveau concept : </a:t>
            </a:r>
            <a:r>
              <a:rPr lang="fr-FR" altLang="fr-FR" dirty="0" smtClean="0"/>
              <a:t>Repérages</a:t>
            </a:r>
            <a:r>
              <a:rPr lang="fr-FR" altLang="fr-FR" baseline="0" dirty="0" smtClean="0"/>
              <a:t> par</a:t>
            </a:r>
            <a:r>
              <a:rPr lang="fr-FR" altLang="fr-FR" dirty="0" smtClean="0"/>
              <a:t> </a:t>
            </a:r>
            <a:r>
              <a:rPr lang="fr-FR" altLang="fr-FR" dirty="0" smtClean="0"/>
              <a:t>zones </a:t>
            </a:r>
            <a:r>
              <a:rPr lang="fr-FR" altLang="fr-FR" dirty="0" smtClean="0"/>
              <a:t>d’activités en extérieur</a:t>
            </a:r>
            <a:r>
              <a:rPr lang="fr-FR" altLang="fr-FR" baseline="0" dirty="0" smtClean="0"/>
              <a:t> </a:t>
            </a:r>
            <a:r>
              <a:rPr lang="fr-FR" altLang="fr-FR" baseline="0" dirty="0" smtClean="0"/>
              <a:t>: donner un sens éclairé sur les métiers du </a:t>
            </a:r>
            <a:r>
              <a:rPr lang="fr-FR" altLang="fr-FR" baseline="0" dirty="0" smtClean="0"/>
              <a:t>champs ERE.</a:t>
            </a:r>
            <a:endParaRPr lang="fr-FR" altLang="fr-FR" dirty="0" smtClean="0"/>
          </a:p>
        </p:txBody>
      </p:sp>
      <p:sp>
        <p:nvSpPr>
          <p:cNvPr id="24580" name="Espace réservé du numéro de diapositive 3"/>
          <p:cNvSpPr>
            <a:spLocks noGrp="1"/>
          </p:cNvSpPr>
          <p:nvPr>
            <p:ph type="sldNum" sz="quarter" idx="5"/>
          </p:nvPr>
        </p:nvSpPr>
        <p:spPr bwMode="auto">
          <a:noFill/>
          <a:ln>
            <a:miter lim="800000"/>
            <a:headEnd/>
            <a:tailEnd/>
          </a:ln>
        </p:spPr>
        <p:txBody>
          <a:bodyPr/>
          <a:lstStyle/>
          <a:p>
            <a:fld id="{47FABD25-B2E2-4AEF-B312-C4993F7AF0E7}" type="slidenum">
              <a:rPr lang="fr-FR" altLang="fr-FR">
                <a:latin typeface="Arial" charset="0"/>
              </a:rPr>
              <a:pPr/>
              <a:t>9</a:t>
            </a:fld>
            <a:endParaRPr lang="fr-FR" altLang="fr-FR">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fld id="{3BB805DF-59E4-45B0-A11C-E2606E9F9075}" type="datetime1">
              <a:rPr lang="fr-FR"/>
              <a:pPr>
                <a:defRPr/>
              </a:pPr>
              <a:t>21/12/2022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6" name="Espace réservé du numéro de diapositive 5"/>
          <p:cNvSpPr>
            <a:spLocks noGrp="1"/>
          </p:cNvSpPr>
          <p:nvPr>
            <p:ph type="sldNum" sz="quarter" idx="12"/>
          </p:nvPr>
        </p:nvSpPr>
        <p:spPr/>
        <p:txBody>
          <a:bodyPr/>
          <a:lstStyle>
            <a:lvl1pPr>
              <a:defRPr/>
            </a:lvl1pPr>
          </a:lstStyle>
          <a:p>
            <a:pPr>
              <a:defRPr/>
            </a:pPr>
            <a:fld id="{A25BA346-3A46-4085-BED1-87DAF6CE0634}" type="slidenum">
              <a:rPr lang="fr-FR" altLang="fr-FR"/>
              <a:pPr>
                <a:defRPr/>
              </a:pPr>
              <a:t>‹N°›</a:t>
            </a:fld>
            <a:endParaRPr lang="fr-FR" alt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F66B19EE-45C9-4409-973E-DC06234CBA29}" type="datetime1">
              <a:rPr lang="fr-FR"/>
              <a:pPr>
                <a:defRPr/>
              </a:pPr>
              <a:t>21/12/2022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6" name="Espace réservé du numéro de diapositive 5"/>
          <p:cNvSpPr>
            <a:spLocks noGrp="1"/>
          </p:cNvSpPr>
          <p:nvPr>
            <p:ph type="sldNum" sz="quarter" idx="12"/>
          </p:nvPr>
        </p:nvSpPr>
        <p:spPr/>
        <p:txBody>
          <a:bodyPr/>
          <a:lstStyle>
            <a:lvl1pPr>
              <a:defRPr/>
            </a:lvl1pPr>
          </a:lstStyle>
          <a:p>
            <a:pPr>
              <a:defRPr/>
            </a:pPr>
            <a:fld id="{DFDC1A91-B7F1-4206-89E6-E97F0C9ADC85}" type="slidenum">
              <a:rPr lang="fr-FR" altLang="fr-FR"/>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ABE1B49B-3AA2-4926-88BC-CE882CF8D972}" type="datetime1">
              <a:rPr lang="fr-FR"/>
              <a:pPr>
                <a:defRPr/>
              </a:pPr>
              <a:t>21/12/2022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6" name="Espace réservé du numéro de diapositive 5"/>
          <p:cNvSpPr>
            <a:spLocks noGrp="1"/>
          </p:cNvSpPr>
          <p:nvPr>
            <p:ph type="sldNum" sz="quarter" idx="12"/>
          </p:nvPr>
        </p:nvSpPr>
        <p:spPr/>
        <p:txBody>
          <a:bodyPr/>
          <a:lstStyle>
            <a:lvl1pPr>
              <a:defRPr/>
            </a:lvl1pPr>
          </a:lstStyle>
          <a:p>
            <a:pPr>
              <a:defRPr/>
            </a:pPr>
            <a:fld id="{8C7A2F10-F52F-401B-A60D-9E2D8376F1C8}" type="slidenum">
              <a:rPr lang="fr-FR" altLang="fr-FR"/>
              <a:pPr>
                <a:defRPr/>
              </a:pPr>
              <a:t>‹N°›</a:t>
            </a:fld>
            <a:endParaRPr lang="fr-FR" alt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fld id="{35D9D6C3-44CD-4D78-BF20-B5BFCEFE6042}" type="datetime1">
              <a:rPr lang="fr-FR"/>
              <a:pPr>
                <a:defRPr/>
              </a:pPr>
              <a:t>21/12/2022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6" name="Espace réservé du numéro de diapositive 5"/>
          <p:cNvSpPr>
            <a:spLocks noGrp="1"/>
          </p:cNvSpPr>
          <p:nvPr>
            <p:ph type="sldNum" sz="quarter" idx="12"/>
          </p:nvPr>
        </p:nvSpPr>
        <p:spPr/>
        <p:txBody>
          <a:bodyPr/>
          <a:lstStyle>
            <a:lvl1pPr>
              <a:defRPr/>
            </a:lvl1pPr>
          </a:lstStyle>
          <a:p>
            <a:pPr>
              <a:defRPr/>
            </a:pPr>
            <a:fld id="{DF55DD2C-E89B-4AC8-98D9-FC4CF36BC545}" type="slidenum">
              <a:rPr lang="fr-FR" altLang="fr-FR"/>
              <a:pPr>
                <a:defRPr/>
              </a:pPr>
              <a:t>‹N°›</a:t>
            </a:fld>
            <a:endParaRPr lang="fr-FR" alt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816B19E-2D35-4F85-9320-653E3F369ADB}" type="datetime1">
              <a:rPr lang="fr-FR"/>
              <a:pPr>
                <a:defRPr/>
              </a:pPr>
              <a:t>21/12/2022</a:t>
            </a:fld>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6" name="Espace réservé du numéro de diapositive 5"/>
          <p:cNvSpPr>
            <a:spLocks noGrp="1"/>
          </p:cNvSpPr>
          <p:nvPr>
            <p:ph type="sldNum" sz="quarter" idx="12"/>
          </p:nvPr>
        </p:nvSpPr>
        <p:spPr/>
        <p:txBody>
          <a:bodyPr/>
          <a:lstStyle>
            <a:lvl1pPr>
              <a:defRPr/>
            </a:lvl1pPr>
          </a:lstStyle>
          <a:p>
            <a:pPr>
              <a:defRPr/>
            </a:pPr>
            <a:fld id="{80A266B4-FABD-46ED-9695-01FD0827E8AB}" type="slidenum">
              <a:rPr lang="fr-FR" altLang="fr-FR"/>
              <a:pPr>
                <a:defRPr/>
              </a:pPr>
              <a:t>‹N°›</a:t>
            </a:fld>
            <a:endParaRPr lang="fr-FR" alt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fld id="{1FB773C0-2ACB-4B58-9E3A-A8860C8A43E2}" type="datetime1">
              <a:rPr lang="fr-FR"/>
              <a:pPr>
                <a:defRPr/>
              </a:pPr>
              <a:t>21/12/2022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7" name="Espace réservé du numéro de diapositive 5"/>
          <p:cNvSpPr>
            <a:spLocks noGrp="1"/>
          </p:cNvSpPr>
          <p:nvPr>
            <p:ph type="sldNum" sz="quarter" idx="12"/>
          </p:nvPr>
        </p:nvSpPr>
        <p:spPr/>
        <p:txBody>
          <a:bodyPr/>
          <a:lstStyle>
            <a:lvl1pPr>
              <a:defRPr/>
            </a:lvl1pPr>
          </a:lstStyle>
          <a:p>
            <a:pPr>
              <a:defRPr/>
            </a:pPr>
            <a:fld id="{898D9B50-A578-449E-9AD5-C03FF1BF3D26}" type="slidenum">
              <a:rPr lang="fr-FR" altLang="fr-FR"/>
              <a:pPr>
                <a:defRPr/>
              </a:pPr>
              <a:t>‹N°›</a:t>
            </a:fld>
            <a:endParaRPr lang="fr-FR" alt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fld id="{1F09CFF4-6DE6-485B-ADE3-D42F3F978E42}" type="datetime1">
              <a:rPr lang="fr-FR"/>
              <a:pPr>
                <a:defRPr/>
              </a:pPr>
              <a:t>21/12/2022</a:t>
            </a:fld>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9" name="Espace réservé du numéro de diapositive 5"/>
          <p:cNvSpPr>
            <a:spLocks noGrp="1"/>
          </p:cNvSpPr>
          <p:nvPr>
            <p:ph type="sldNum" sz="quarter" idx="12"/>
          </p:nvPr>
        </p:nvSpPr>
        <p:spPr/>
        <p:txBody>
          <a:bodyPr/>
          <a:lstStyle>
            <a:lvl1pPr>
              <a:defRPr/>
            </a:lvl1pPr>
          </a:lstStyle>
          <a:p>
            <a:pPr>
              <a:defRPr/>
            </a:pPr>
            <a:fld id="{32AC02F4-BC8D-4ABC-AB1F-76DBF5D239A4}"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fld id="{473760E6-A650-4157-B896-4AFB876159D2}" type="datetime1">
              <a:rPr lang="fr-FR"/>
              <a:pPr>
                <a:defRPr/>
              </a:pPr>
              <a:t>21/12/2022</a:t>
            </a:fld>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5" name="Espace réservé du numéro de diapositive 5"/>
          <p:cNvSpPr>
            <a:spLocks noGrp="1"/>
          </p:cNvSpPr>
          <p:nvPr>
            <p:ph type="sldNum" sz="quarter" idx="12"/>
          </p:nvPr>
        </p:nvSpPr>
        <p:spPr/>
        <p:txBody>
          <a:bodyPr/>
          <a:lstStyle>
            <a:lvl1pPr>
              <a:defRPr/>
            </a:lvl1pPr>
          </a:lstStyle>
          <a:p>
            <a:pPr>
              <a:defRPr/>
            </a:pPr>
            <a:fld id="{01B43A40-580F-4F6F-BFBD-8BA90B7858F4}" type="slidenum">
              <a:rPr lang="fr-FR" altLang="fr-FR"/>
              <a:pPr>
                <a:defRPr/>
              </a:pPr>
              <a:t>‹N°›</a:t>
            </a:fld>
            <a:endParaRPr lang="fr-FR" alt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B46AC424-7D24-4239-A7CD-54B416CA64D0}" type="datetime1">
              <a:rPr lang="fr-FR"/>
              <a:pPr>
                <a:defRPr/>
              </a:pPr>
              <a:t>21/12/2022</a:t>
            </a:fld>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4" name="Espace réservé du numéro de diapositive 5"/>
          <p:cNvSpPr>
            <a:spLocks noGrp="1"/>
          </p:cNvSpPr>
          <p:nvPr>
            <p:ph type="sldNum" sz="quarter" idx="12"/>
          </p:nvPr>
        </p:nvSpPr>
        <p:spPr/>
        <p:txBody>
          <a:bodyPr/>
          <a:lstStyle>
            <a:lvl1pPr>
              <a:defRPr/>
            </a:lvl1pPr>
          </a:lstStyle>
          <a:p>
            <a:pPr>
              <a:defRPr/>
            </a:pPr>
            <a:fld id="{BFA1F078-BF64-4276-9392-23028201E3BC}" type="slidenum">
              <a:rPr lang="fr-FR" altLang="fr-FR"/>
              <a:pPr>
                <a:defRPr/>
              </a:pPr>
              <a:t>‹N°›</a:t>
            </a:fld>
            <a:endParaRPr lang="fr-FR" alt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F8F63D0-8D58-4268-BD10-C7D3B30D3583}" type="datetime1">
              <a:rPr lang="fr-FR"/>
              <a:pPr>
                <a:defRPr/>
              </a:pPr>
              <a:t>21/12/2022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7" name="Espace réservé du numéro de diapositive 5"/>
          <p:cNvSpPr>
            <a:spLocks noGrp="1"/>
          </p:cNvSpPr>
          <p:nvPr>
            <p:ph type="sldNum" sz="quarter" idx="12"/>
          </p:nvPr>
        </p:nvSpPr>
        <p:spPr/>
        <p:txBody>
          <a:bodyPr/>
          <a:lstStyle>
            <a:lvl1pPr>
              <a:defRPr/>
            </a:lvl1pPr>
          </a:lstStyle>
          <a:p>
            <a:pPr>
              <a:defRPr/>
            </a:pPr>
            <a:fld id="{5A403C86-79CA-4FF2-B94B-A1DD6BDF8BAD}" type="slidenum">
              <a:rPr lang="fr-FR" altLang="fr-FR"/>
              <a:pPr>
                <a:defRPr/>
              </a:pPr>
              <a:t>‹N°›</a:t>
            </a:fld>
            <a:endParaRPr lang="fr-FR" alt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B8A4061-6745-4C8A-B76B-E3AA591DFBC5}" type="datetime1">
              <a:rPr lang="fr-FR"/>
              <a:pPr>
                <a:defRPr/>
              </a:pPr>
              <a:t>21/12/2022</a:t>
            </a:fld>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fr-FR"/>
              <a:t>Diaporama réalisé par le service 1er degré de la DDEC de la Sarthe</a:t>
            </a:r>
          </a:p>
        </p:txBody>
      </p:sp>
      <p:sp>
        <p:nvSpPr>
          <p:cNvPr id="7" name="Espace réservé du numéro de diapositive 5"/>
          <p:cNvSpPr>
            <a:spLocks noGrp="1"/>
          </p:cNvSpPr>
          <p:nvPr>
            <p:ph type="sldNum" sz="quarter" idx="12"/>
          </p:nvPr>
        </p:nvSpPr>
        <p:spPr/>
        <p:txBody>
          <a:bodyPr/>
          <a:lstStyle>
            <a:lvl1pPr>
              <a:defRPr/>
            </a:lvl1pPr>
          </a:lstStyle>
          <a:p>
            <a:pPr>
              <a:defRPr/>
            </a:pPr>
            <a:fld id="{D054D546-086A-4A1F-BC5C-794F3BD92A99}" type="slidenum">
              <a:rPr lang="fr-FR" altLang="fr-FR"/>
              <a:pPr>
                <a:defRPr/>
              </a:pPr>
              <a:t>‹N°›</a:t>
            </a:fld>
            <a:endParaRPr lang="fr-FR" alt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4FED0C7-17F7-4EC9-8725-02028AA4A854}" type="datetime1">
              <a:rPr lang="fr-FR"/>
              <a:pPr>
                <a:defRPr/>
              </a:pPr>
              <a:t>21/12/2022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r>
              <a:rPr lang="fr-FR"/>
              <a:t>Diaporama réalisé par le service 1er degré de la DDEC de la Sarthe</a:t>
            </a: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1CC336DB-F74A-4686-BB0E-E6F9D9BF34C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3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4.wmf"/></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https://www.ac-nice.fr/eafc" TargetMode="External"/><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4.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jpeg"/><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11" name="Shape 187"/>
          <p:cNvSpPr txBox="1">
            <a:spLocks noGrp="1"/>
          </p:cNvSpPr>
          <p:nvPr>
            <p:ph type="title"/>
          </p:nvPr>
        </p:nvSpPr>
        <p:spPr>
          <a:xfrm>
            <a:off x="3286116" y="365126"/>
            <a:ext cx="5229234" cy="1325520"/>
          </a:xfrm>
          <a:prstGeom prst="rect">
            <a:avLst/>
          </a:prstGeom>
          <a:noFill/>
          <a:ln>
            <a:noFill/>
          </a:ln>
        </p:spPr>
        <p:txBody>
          <a:bodyPr wrap="square" lIns="91425" tIns="91425" rIns="91425" bIns="91425" anchor="ctr" anchorCtr="0">
            <a:noAutofit/>
          </a:bodyPr>
          <a:lstStyle/>
          <a:p>
            <a:pPr lvl="0" rtl="0">
              <a:spcBef>
                <a:spcPts val="0"/>
              </a:spcBef>
              <a:buNone/>
            </a:pPr>
            <a:r>
              <a:rPr lang="fr-FR" sz="2400" b="1" dirty="0" smtClean="0">
                <a:solidFill>
                  <a:schemeClr val="dk1"/>
                </a:solidFill>
                <a:latin typeface="Calibri"/>
                <a:ea typeface="Calibri"/>
                <a:cs typeface="Calibri"/>
                <a:sym typeface="Calibri"/>
              </a:rPr>
              <a:t>Formation Hybride </a:t>
            </a:r>
            <a:r>
              <a:rPr lang="fr-FR" sz="2400" b="1" dirty="0" smtClean="0">
                <a:solidFill>
                  <a:schemeClr val="dk1"/>
                </a:solidFill>
                <a:latin typeface="Calibri"/>
                <a:ea typeface="Calibri"/>
                <a:cs typeface="Calibri"/>
                <a:sym typeface="Calibri"/>
              </a:rPr>
              <a:t>: Segpa ERE</a:t>
            </a:r>
            <a:endParaRPr lang="fr-FR" sz="2400" b="1" dirty="0">
              <a:solidFill>
                <a:schemeClr val="dk1"/>
              </a:solidFill>
              <a:latin typeface="Calibri"/>
              <a:ea typeface="Calibri"/>
              <a:cs typeface="Calibri"/>
              <a:sym typeface="Calibri"/>
            </a:endParaRPr>
          </a:p>
        </p:txBody>
      </p:sp>
      <p:sp>
        <p:nvSpPr>
          <p:cNvPr id="12" name="ZoneTexte 11"/>
          <p:cNvSpPr txBox="1"/>
          <p:nvPr/>
        </p:nvSpPr>
        <p:spPr>
          <a:xfrm>
            <a:off x="428596" y="2228842"/>
            <a:ext cx="8286808" cy="1200329"/>
          </a:xfrm>
          <a:prstGeom prst="rect">
            <a:avLst/>
          </a:prstGeom>
          <a:noFill/>
        </p:spPr>
        <p:txBody>
          <a:bodyPr wrap="square" rtlCol="0">
            <a:spAutoFit/>
          </a:bodyPr>
          <a:lstStyle/>
          <a:p>
            <a:pPr algn="ctr"/>
            <a:r>
              <a:rPr lang="fr-FR" sz="3600" b="1" dirty="0" smtClean="0"/>
              <a:t>VISIO : </a:t>
            </a:r>
            <a:r>
              <a:rPr lang="fr-FR" sz="3600" b="1" dirty="0" smtClean="0"/>
              <a:t>FORMATION SEGPA champs ERE</a:t>
            </a:r>
            <a:endParaRPr lang="fr-FR" sz="3600" b="1" dirty="0"/>
          </a:p>
        </p:txBody>
      </p:sp>
      <p:sp>
        <p:nvSpPr>
          <p:cNvPr id="7" name="Rectangle 6"/>
          <p:cNvSpPr/>
          <p:nvPr/>
        </p:nvSpPr>
        <p:spPr>
          <a:xfrm>
            <a:off x="714348" y="4214818"/>
            <a:ext cx="7929618" cy="400110"/>
          </a:xfrm>
          <a:prstGeom prst="rect">
            <a:avLst/>
          </a:prstGeom>
        </p:spPr>
        <p:txBody>
          <a:bodyPr wrap="square">
            <a:spAutoFit/>
          </a:bodyPr>
          <a:lstStyle/>
          <a:p>
            <a:pPr algn="ctr"/>
            <a:r>
              <a:rPr lang="fr-FR" sz="2000" b="1" dirty="0" smtClean="0">
                <a:latin typeface="+mn-lt"/>
              </a:rPr>
              <a:t>Support de formation : Parcours </a:t>
            </a:r>
            <a:r>
              <a:rPr lang="fr-FR" sz="2000" b="1" dirty="0" err="1" smtClean="0">
                <a:latin typeface="+mn-lt"/>
              </a:rPr>
              <a:t>Moodle</a:t>
            </a:r>
            <a:r>
              <a:rPr lang="fr-FR" sz="2000" b="1" dirty="0" smtClean="0">
                <a:latin typeface="+mn-lt"/>
              </a:rPr>
              <a:t> ERE</a:t>
            </a:r>
            <a:endParaRPr lang="fr-FR" dirty="0"/>
          </a:p>
        </p:txBody>
      </p:sp>
      <p:pic>
        <p:nvPicPr>
          <p:cNvPr id="9" name="Image 8" descr="logo_reg_nice_652991.png"/>
          <p:cNvPicPr>
            <a:picLocks noChangeAspect="1"/>
          </p:cNvPicPr>
          <p:nvPr/>
        </p:nvPicPr>
        <p:blipFill>
          <a:blip r:embed="rId3"/>
          <a:stretch>
            <a:fillRect/>
          </a:stretch>
        </p:blipFill>
        <p:spPr>
          <a:xfrm>
            <a:off x="467544" y="231845"/>
            <a:ext cx="2148808" cy="1382554"/>
          </a:xfrm>
          <a:prstGeom prst="rect">
            <a:avLst/>
          </a:prstGeom>
        </p:spPr>
      </p:pic>
      <p:sp>
        <p:nvSpPr>
          <p:cNvPr id="14" name="Rectangle 13"/>
          <p:cNvSpPr/>
          <p:nvPr/>
        </p:nvSpPr>
        <p:spPr>
          <a:xfrm>
            <a:off x="0" y="3714752"/>
            <a:ext cx="9144000" cy="923330"/>
          </a:xfrm>
          <a:prstGeom prst="rect">
            <a:avLst/>
          </a:prstGeom>
        </p:spPr>
        <p:txBody>
          <a:bodyPr wrap="square">
            <a:spAutoFit/>
          </a:bodyPr>
          <a:lstStyle/>
          <a:p>
            <a:pPr algn="ctr"/>
            <a:r>
              <a:rPr lang="fr-FR" sz="1800" b="1" dirty="0" smtClean="0"/>
              <a:t> Le jeudi </a:t>
            </a:r>
            <a:r>
              <a:rPr lang="fr-FR" sz="1800" b="1" dirty="0" smtClean="0"/>
              <a:t>02 février 2023 </a:t>
            </a:r>
            <a:r>
              <a:rPr lang="fr-FR" sz="1800" b="1" dirty="0" smtClean="0"/>
              <a:t>de 13H30-15H30</a:t>
            </a:r>
            <a:endParaRPr lang="fr-FR" sz="1800" dirty="0" smtClean="0"/>
          </a:p>
          <a:p>
            <a:r>
              <a:rPr lang="fr-FR" dirty="0" smtClean="0"/>
              <a:t/>
            </a:r>
            <a:br>
              <a:rPr lang="fr-FR" dirty="0" smtClean="0"/>
            </a:br>
            <a:endParaRPr lang="fr-FR" dirty="0"/>
          </a:p>
        </p:txBody>
      </p:sp>
      <p:sp>
        <p:nvSpPr>
          <p:cNvPr id="15" name="Rectangle 14"/>
          <p:cNvSpPr/>
          <p:nvPr/>
        </p:nvSpPr>
        <p:spPr>
          <a:xfrm>
            <a:off x="785786" y="4972061"/>
            <a:ext cx="7929618" cy="400110"/>
          </a:xfrm>
          <a:prstGeom prst="rect">
            <a:avLst/>
          </a:prstGeom>
        </p:spPr>
        <p:txBody>
          <a:bodyPr wrap="square">
            <a:spAutoFit/>
          </a:bodyPr>
          <a:lstStyle/>
          <a:p>
            <a:pPr algn="ctr"/>
            <a:r>
              <a:rPr lang="fr-FR" sz="2000" b="1" dirty="0" smtClean="0">
                <a:latin typeface="+mn-lt"/>
              </a:rPr>
              <a:t>Formateurs: M</a:t>
            </a:r>
            <a:r>
              <a:rPr lang="fr-FR" sz="2000" b="1" dirty="0" smtClean="0">
                <a:latin typeface="+mn-lt"/>
              </a:rPr>
              <a:t>. FERRERO Franck</a:t>
            </a:r>
            <a:endParaRPr lang="fr-FR" dirty="0"/>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9" name="Connecteur droit 18"/>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21"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4100"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9"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2" name="Connecteur droit 11"/>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4"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
        <p:nvSpPr>
          <p:cNvPr id="28" name="ZoneTexte 2"/>
          <p:cNvSpPr txBox="1">
            <a:spLocks noChangeArrowheads="1"/>
          </p:cNvSpPr>
          <p:nvPr/>
        </p:nvSpPr>
        <p:spPr bwMode="auto">
          <a:xfrm>
            <a:off x="214282" y="1214423"/>
            <a:ext cx="8001056" cy="307777"/>
          </a:xfrm>
          <a:prstGeom prst="rect">
            <a:avLst/>
          </a:prstGeom>
          <a:noFill/>
          <a:ln w="9525">
            <a:noFill/>
            <a:miter lim="800000"/>
            <a:headEnd/>
            <a:tailEnd/>
          </a:ln>
        </p:spPr>
        <p:txBody>
          <a:bodyPr wrap="square">
            <a:spAutoFit/>
          </a:bodyPr>
          <a:lstStyle/>
          <a:p>
            <a:r>
              <a:rPr lang="fr-FR" sz="1400" dirty="0" smtClean="0"/>
              <a:t>Préparation du plan de zone : Un croquis d’organisation de son espace extérieur</a:t>
            </a:r>
            <a:endParaRPr lang="fr-FR" sz="1400" dirty="0"/>
          </a:p>
        </p:txBody>
      </p:sp>
      <p:pic>
        <p:nvPicPr>
          <p:cNvPr id="5" name="Image 0" descr="image patio.jpg"/>
          <p:cNvPicPr>
            <a:picLocks noChangeAspect="1" noChangeArrowheads="1"/>
          </p:cNvPicPr>
          <p:nvPr/>
        </p:nvPicPr>
        <p:blipFill>
          <a:blip r:embed="rId4"/>
          <a:srcRect/>
          <a:stretch>
            <a:fillRect/>
          </a:stretch>
        </p:blipFill>
        <p:spPr bwMode="auto">
          <a:xfrm rot="5400000">
            <a:off x="2310258" y="1190149"/>
            <a:ext cx="4452047"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4100"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9"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2" name="Connecteur droit 11"/>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4"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4098" name="Picture 2"/>
          <p:cNvPicPr>
            <a:picLocks noChangeAspect="1" noChangeArrowheads="1"/>
          </p:cNvPicPr>
          <p:nvPr/>
        </p:nvPicPr>
        <p:blipFill>
          <a:blip r:embed="rId4"/>
          <a:srcRect/>
          <a:stretch>
            <a:fillRect/>
          </a:stretch>
        </p:blipFill>
        <p:spPr bwMode="auto">
          <a:xfrm>
            <a:off x="4714876" y="987579"/>
            <a:ext cx="4143404" cy="3084363"/>
          </a:xfrm>
          <a:prstGeom prst="rect">
            <a:avLst/>
          </a:prstGeom>
          <a:noFill/>
          <a:ln w="9525">
            <a:noFill/>
            <a:miter lim="800000"/>
            <a:headEnd/>
            <a:tailEnd/>
          </a:ln>
          <a:effectLst/>
        </p:spPr>
      </p:pic>
      <p:pic>
        <p:nvPicPr>
          <p:cNvPr id="3" name="Picture 3"/>
          <p:cNvPicPr>
            <a:picLocks noChangeAspect="1" noChangeArrowheads="1"/>
          </p:cNvPicPr>
          <p:nvPr/>
        </p:nvPicPr>
        <p:blipFill>
          <a:blip r:embed="rId5"/>
          <a:srcRect/>
          <a:stretch>
            <a:fillRect/>
          </a:stretch>
        </p:blipFill>
        <p:spPr bwMode="auto">
          <a:xfrm>
            <a:off x="214282" y="3500438"/>
            <a:ext cx="4423386" cy="2714644"/>
          </a:xfrm>
          <a:prstGeom prst="rect">
            <a:avLst/>
          </a:prstGeom>
          <a:noFill/>
          <a:ln w="9525">
            <a:noFill/>
            <a:miter lim="800000"/>
            <a:headEnd/>
            <a:tailEnd/>
          </a:ln>
          <a:effectLst/>
        </p:spPr>
      </p:pic>
      <p:sp>
        <p:nvSpPr>
          <p:cNvPr id="15" name="Ellipse 14"/>
          <p:cNvSpPr/>
          <p:nvPr/>
        </p:nvSpPr>
        <p:spPr>
          <a:xfrm>
            <a:off x="5072066" y="1142984"/>
            <a:ext cx="1500198" cy="928694"/>
          </a:xfrm>
          <a:prstGeom prst="ellipse">
            <a:avLst/>
          </a:pr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9" name="Connecteur en arc 18"/>
          <p:cNvCxnSpPr>
            <a:stCxn id="15" idx="2"/>
          </p:cNvCxnSpPr>
          <p:nvPr/>
        </p:nvCxnSpPr>
        <p:spPr>
          <a:xfrm rot="10800000" flipV="1">
            <a:off x="2214546" y="1607330"/>
            <a:ext cx="2857520" cy="2821801"/>
          </a:xfrm>
          <a:prstGeom prst="curvedConnector3">
            <a:avLst>
              <a:gd name="adj1" fmla="val 63334"/>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8" name="ZoneTexte 2"/>
          <p:cNvSpPr txBox="1">
            <a:spLocks noChangeArrowheads="1"/>
          </p:cNvSpPr>
          <p:nvPr/>
        </p:nvSpPr>
        <p:spPr bwMode="auto">
          <a:xfrm>
            <a:off x="285720" y="1142984"/>
            <a:ext cx="3714776" cy="307777"/>
          </a:xfrm>
          <a:prstGeom prst="rect">
            <a:avLst/>
          </a:prstGeom>
          <a:noFill/>
          <a:ln w="9525">
            <a:noFill/>
            <a:miter lim="800000"/>
            <a:headEnd/>
            <a:tailEnd/>
          </a:ln>
        </p:spPr>
        <p:txBody>
          <a:bodyPr wrap="square">
            <a:spAutoFit/>
          </a:bodyPr>
          <a:lstStyle/>
          <a:p>
            <a:r>
              <a:rPr lang="fr-FR" sz="1400" dirty="0" smtClean="0"/>
              <a:t>De l’originalité pour faire découvrir un métier</a:t>
            </a:r>
            <a:endParaRPr lang="fr-FR" sz="1400" dirty="0"/>
          </a:p>
        </p:txBody>
      </p:sp>
      <p:sp>
        <p:nvSpPr>
          <p:cNvPr id="30" name="ZoneTexte 2"/>
          <p:cNvSpPr txBox="1">
            <a:spLocks noChangeArrowheads="1"/>
          </p:cNvSpPr>
          <p:nvPr/>
        </p:nvSpPr>
        <p:spPr bwMode="auto">
          <a:xfrm>
            <a:off x="7000892" y="4214818"/>
            <a:ext cx="2143108" cy="2031325"/>
          </a:xfrm>
          <a:prstGeom prst="rect">
            <a:avLst/>
          </a:prstGeom>
          <a:noFill/>
          <a:ln w="9525">
            <a:noFill/>
            <a:miter lim="800000"/>
            <a:headEnd/>
            <a:tailEnd/>
          </a:ln>
        </p:spPr>
        <p:txBody>
          <a:bodyPr wrap="square">
            <a:spAutoFit/>
          </a:bodyPr>
          <a:lstStyle/>
          <a:p>
            <a:r>
              <a:rPr lang="fr-FR" sz="1400" dirty="0" smtClean="0"/>
              <a:t>Pensez aussi à un </a:t>
            </a:r>
          </a:p>
          <a:p>
            <a:r>
              <a:rPr lang="fr-FR" sz="1400" dirty="0" smtClean="0"/>
              <a:t>espace de rédaction ou </a:t>
            </a:r>
          </a:p>
          <a:p>
            <a:r>
              <a:rPr lang="fr-FR" sz="1400" dirty="0" smtClean="0"/>
              <a:t>de préparation des travaux.</a:t>
            </a:r>
          </a:p>
          <a:p>
            <a:endParaRPr lang="fr-FR" sz="1400" dirty="0" smtClean="0"/>
          </a:p>
          <a:p>
            <a:r>
              <a:rPr lang="fr-FR" sz="1400" dirty="0" smtClean="0"/>
              <a:t>Cet espace extérieur servirait aussi de zone de lancement des travaux.</a:t>
            </a:r>
            <a:endParaRPr lang="fr-FR" sz="1400" dirty="0"/>
          </a:p>
        </p:txBody>
      </p:sp>
      <p:grpSp>
        <p:nvGrpSpPr>
          <p:cNvPr id="33" name="Groupe 32"/>
          <p:cNvGrpSpPr/>
          <p:nvPr/>
        </p:nvGrpSpPr>
        <p:grpSpPr>
          <a:xfrm>
            <a:off x="4714876" y="4143380"/>
            <a:ext cx="2286016" cy="2071702"/>
            <a:chOff x="4714876" y="4143380"/>
            <a:chExt cx="2286016" cy="2071702"/>
          </a:xfrm>
        </p:grpSpPr>
        <p:pic>
          <p:nvPicPr>
            <p:cNvPr id="4102" name="Picture 6" descr="Table Detente avec tonnelle - table de jardin pas cher"/>
            <p:cNvPicPr>
              <a:picLocks noChangeAspect="1" noChangeArrowheads="1"/>
            </p:cNvPicPr>
            <p:nvPr/>
          </p:nvPicPr>
          <p:blipFill>
            <a:blip r:embed="rId6"/>
            <a:srcRect l="7461" t="6627" r="32854" b="7215"/>
            <a:stretch>
              <a:fillRect/>
            </a:stretch>
          </p:blipFill>
          <p:spPr bwMode="auto">
            <a:xfrm>
              <a:off x="4714876" y="4143380"/>
              <a:ext cx="2286016" cy="2071702"/>
            </a:xfrm>
            <a:prstGeom prst="rect">
              <a:avLst/>
            </a:prstGeom>
            <a:noFill/>
          </p:spPr>
        </p:pic>
        <p:pic>
          <p:nvPicPr>
            <p:cNvPr id="4103" name="Picture 7" descr="E:\TP TOURNANTS 2023\FORMATEUR ACADEMIQUE\CMI FORMATEUR CONTRACTUEL\SEGPAS\FORMATION CHAMPS ERE Le jeudi 9 MARS 9h-17h (a confirmer)\ERE PROJET SEGPA\eleves2-removebg-preview.png"/>
            <p:cNvPicPr>
              <a:picLocks noChangeAspect="1" noChangeArrowheads="1"/>
            </p:cNvPicPr>
            <p:nvPr/>
          </p:nvPicPr>
          <p:blipFill>
            <a:blip r:embed="rId7"/>
            <a:srcRect/>
            <a:stretch>
              <a:fillRect/>
            </a:stretch>
          </p:blipFill>
          <p:spPr bwMode="auto">
            <a:xfrm>
              <a:off x="5929322" y="5000636"/>
              <a:ext cx="352425" cy="485775"/>
            </a:xfrm>
            <a:prstGeom prst="rect">
              <a:avLst/>
            </a:prstGeom>
            <a:noFill/>
          </p:spPr>
        </p:pic>
      </p:grpSp>
      <p:pic>
        <p:nvPicPr>
          <p:cNvPr id="5" name="Image 0" descr="image patio.jpg"/>
          <p:cNvPicPr>
            <a:picLocks noChangeAspect="1" noChangeArrowheads="1"/>
          </p:cNvPicPr>
          <p:nvPr/>
        </p:nvPicPr>
        <p:blipFill>
          <a:blip r:embed="rId8"/>
          <a:srcRect/>
          <a:stretch>
            <a:fillRect/>
          </a:stretch>
        </p:blipFill>
        <p:spPr bwMode="auto">
          <a:xfrm rot="5400000">
            <a:off x="983251" y="1302709"/>
            <a:ext cx="1941092" cy="2336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5124"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cxnSp>
        <p:nvCxnSpPr>
          <p:cNvPr id="8" name="Connecteur droit 7"/>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21"/>
          <p:cNvSpPr txBox="1">
            <a:spLocks noChangeArrowheads="1"/>
          </p:cNvSpPr>
          <p:nvPr/>
        </p:nvSpPr>
        <p:spPr bwMode="auto">
          <a:xfrm>
            <a:off x="428596" y="1142984"/>
            <a:ext cx="8286807" cy="5072158"/>
          </a:xfrm>
          <a:prstGeom prst="rect">
            <a:avLst/>
          </a:prstGeom>
          <a:solidFill>
            <a:srgbClr val="CCFF99"/>
          </a:solidFill>
          <a:ln w="9525">
            <a:solidFill>
              <a:srgbClr val="000099"/>
            </a:solidFill>
            <a:miter lim="800000"/>
            <a:headEnd/>
            <a:tailEnd/>
          </a:ln>
          <a:effectLst/>
        </p:spPr>
        <p:txBody>
          <a:bodyPr wrap="square">
            <a:spAutoFit/>
          </a:bodyPr>
          <a:lstStyle/>
          <a:p>
            <a:pPr>
              <a:spcBef>
                <a:spcPct val="20000"/>
              </a:spcBef>
              <a:defRPr/>
            </a:pPr>
            <a:r>
              <a:rPr lang="fr-FR" sz="2000" b="1" dirty="0" smtClean="0">
                <a:solidFill>
                  <a:srgbClr val="000099"/>
                </a:solidFill>
                <a:latin typeface="Arial Narrow" pitchFamily="34" charset="0"/>
              </a:rPr>
              <a:t>Le showroom permet </a:t>
            </a:r>
            <a:r>
              <a:rPr lang="fr-FR" sz="2000" b="1" dirty="0">
                <a:solidFill>
                  <a:srgbClr val="000099"/>
                </a:solidFill>
                <a:latin typeface="Arial Narrow" pitchFamily="34" charset="0"/>
              </a:rPr>
              <a:t>d’illustrer tous les métiers du </a:t>
            </a:r>
            <a:r>
              <a:rPr lang="fr-FR" sz="2000" b="1" dirty="0" smtClean="0">
                <a:solidFill>
                  <a:srgbClr val="000099"/>
                </a:solidFill>
                <a:latin typeface="Arial Narrow" pitchFamily="34" charset="0"/>
              </a:rPr>
              <a:t>champ ERE :</a:t>
            </a:r>
          </a:p>
          <a:p>
            <a:pPr>
              <a:spcBef>
                <a:spcPct val="20000"/>
              </a:spcBef>
              <a:defRPr/>
            </a:pPr>
            <a:r>
              <a:rPr lang="fr-FR" sz="2000" b="1" dirty="0" smtClean="0">
                <a:solidFill>
                  <a:srgbClr val="000099"/>
                </a:solidFill>
                <a:latin typeface="Arial Narrow" pitchFamily="34" charset="0"/>
              </a:rPr>
              <a:t> </a:t>
            </a:r>
          </a:p>
          <a:p>
            <a:pPr>
              <a:spcBef>
                <a:spcPct val="20000"/>
              </a:spcBef>
              <a:buFont typeface="Arial" pitchFamily="34" charset="0"/>
              <a:buChar char="•"/>
              <a:defRPr/>
            </a:pPr>
            <a:r>
              <a:rPr lang="fr-FR" sz="2000" b="1" dirty="0" smtClean="0">
                <a:solidFill>
                  <a:srgbClr val="000099"/>
                </a:solidFill>
                <a:latin typeface="Arial Narrow" pitchFamily="34" charset="0"/>
              </a:rPr>
              <a:t> l’aménagement, l’agencement et la finition des plantations extérieures,</a:t>
            </a:r>
          </a:p>
          <a:p>
            <a:pPr>
              <a:spcBef>
                <a:spcPct val="20000"/>
              </a:spcBef>
              <a:buFont typeface="Arial" pitchFamily="34" charset="0"/>
              <a:buChar char="•"/>
              <a:defRPr/>
            </a:pPr>
            <a:r>
              <a:rPr lang="fr-FR" sz="2000" b="1" dirty="0" smtClean="0">
                <a:solidFill>
                  <a:srgbClr val="000099"/>
                </a:solidFill>
                <a:latin typeface="Arial Narrow" pitchFamily="34" charset="0"/>
              </a:rPr>
              <a:t> </a:t>
            </a:r>
            <a:r>
              <a:rPr lang="fr-FR" sz="2000" b="1" dirty="0">
                <a:solidFill>
                  <a:srgbClr val="000099"/>
                </a:solidFill>
                <a:latin typeface="Arial Narrow" pitchFamily="34" charset="0"/>
              </a:rPr>
              <a:t>les équipements </a:t>
            </a:r>
            <a:r>
              <a:rPr lang="fr-FR" sz="2000" b="1" dirty="0" smtClean="0">
                <a:solidFill>
                  <a:srgbClr val="000099"/>
                </a:solidFill>
                <a:latin typeface="Arial Narrow" pitchFamily="34" charset="0"/>
              </a:rPr>
              <a:t>techniques pour le champ ERE.</a:t>
            </a:r>
            <a:r>
              <a:rPr lang="fr-FR" dirty="0" smtClean="0"/>
              <a:t> </a:t>
            </a:r>
            <a:endParaRPr lang="fr-FR" dirty="0"/>
          </a:p>
          <a:p>
            <a:pPr>
              <a:spcBef>
                <a:spcPct val="20000"/>
              </a:spcBef>
              <a:defRPr/>
            </a:pPr>
            <a:r>
              <a:rPr lang="fr-FR" sz="2000" b="1" dirty="0">
                <a:solidFill>
                  <a:srgbClr val="000099"/>
                </a:solidFill>
                <a:latin typeface="Arial Narrow" pitchFamily="34" charset="0"/>
              </a:rPr>
              <a:t>Les zones réalisées seront agencées côte à côte pour un comparatif :</a:t>
            </a:r>
          </a:p>
          <a:p>
            <a:pPr>
              <a:spcBef>
                <a:spcPct val="20000"/>
              </a:spcBef>
              <a:buFont typeface="Wingdings" pitchFamily="2" charset="2"/>
              <a:buChar char="Ø"/>
              <a:defRPr/>
            </a:pPr>
            <a:r>
              <a:rPr lang="fr-FR" sz="2000" b="1" dirty="0">
                <a:solidFill>
                  <a:srgbClr val="000099"/>
                </a:solidFill>
                <a:latin typeface="Arial Narrow" pitchFamily="34" charset="0"/>
              </a:rPr>
              <a:t> Zone « démonstration du </a:t>
            </a:r>
            <a:r>
              <a:rPr lang="fr-FR" sz="2000" b="1" dirty="0">
                <a:solidFill>
                  <a:schemeClr val="tx2"/>
                </a:solidFill>
                <a:latin typeface="Arial Narrow" pitchFamily="34" charset="0"/>
              </a:rPr>
              <a:t>professeur </a:t>
            </a:r>
            <a:r>
              <a:rPr lang="fr-FR" sz="2000" b="1" dirty="0" smtClean="0">
                <a:solidFill>
                  <a:schemeClr val="tx2"/>
                </a:solidFill>
                <a:latin typeface="Arial Narrow" pitchFamily="34" charset="0"/>
              </a:rPr>
              <a:t>» même si cette zone sera a refaire du fait du « vivant » </a:t>
            </a:r>
            <a:r>
              <a:rPr lang="fr-FR" sz="2000" b="1" dirty="0" smtClean="0">
                <a:solidFill>
                  <a:schemeClr val="tx2"/>
                </a:solidFill>
                <a:latin typeface="Arial Narrow" pitchFamily="34" charset="0"/>
              </a:rPr>
              <a:t>: </a:t>
            </a:r>
          </a:p>
          <a:p>
            <a:pPr algn="ctr">
              <a:spcBef>
                <a:spcPct val="20000"/>
              </a:spcBef>
              <a:defRPr/>
            </a:pPr>
            <a:r>
              <a:rPr lang="fr-FR" sz="2400" b="1" dirty="0" smtClean="0">
                <a:solidFill>
                  <a:schemeClr val="accent6">
                    <a:lumMod val="50000"/>
                  </a:schemeClr>
                </a:solidFill>
                <a:latin typeface="Arial Narrow" pitchFamily="34" charset="0"/>
              </a:rPr>
              <a:t>Interventions des 4eme SEGPA, découverte du </a:t>
            </a:r>
            <a:r>
              <a:rPr lang="fr-FR" sz="2400" b="1" dirty="0" smtClean="0">
                <a:solidFill>
                  <a:schemeClr val="accent6">
                    <a:lumMod val="50000"/>
                  </a:schemeClr>
                </a:solidFill>
                <a:latin typeface="Arial Narrow" pitchFamily="34" charset="0"/>
              </a:rPr>
              <a:t>champs </a:t>
            </a:r>
            <a:r>
              <a:rPr lang="fr-FR" sz="2400" b="1" dirty="0" smtClean="0">
                <a:solidFill>
                  <a:schemeClr val="accent6">
                    <a:lumMod val="50000"/>
                  </a:schemeClr>
                </a:solidFill>
                <a:latin typeface="Arial Narrow" pitchFamily="34" charset="0"/>
              </a:rPr>
              <a:t>professionnel.</a:t>
            </a:r>
            <a:endParaRPr lang="fr-FR" sz="2400" b="1" dirty="0">
              <a:solidFill>
                <a:schemeClr val="accent6">
                  <a:lumMod val="50000"/>
                </a:schemeClr>
              </a:solidFill>
              <a:latin typeface="Arial Narrow" pitchFamily="34" charset="0"/>
            </a:endParaRPr>
          </a:p>
          <a:p>
            <a:pPr>
              <a:spcBef>
                <a:spcPct val="20000"/>
              </a:spcBef>
              <a:buFont typeface="Wingdings" pitchFamily="2" charset="2"/>
              <a:buChar char="Ø"/>
              <a:defRPr/>
            </a:pPr>
            <a:r>
              <a:rPr lang="fr-FR" sz="2000" b="1" dirty="0">
                <a:solidFill>
                  <a:srgbClr val="000099"/>
                </a:solidFill>
                <a:latin typeface="Arial Narrow" pitchFamily="34" charset="0"/>
              </a:rPr>
              <a:t> Zone « d’activité de l’élève </a:t>
            </a:r>
            <a:r>
              <a:rPr lang="fr-FR" sz="2000" b="1" dirty="0" smtClean="0">
                <a:solidFill>
                  <a:srgbClr val="000099"/>
                </a:solidFill>
                <a:latin typeface="Arial Narrow" pitchFamily="34" charset="0"/>
              </a:rPr>
              <a:t>» :</a:t>
            </a:r>
          </a:p>
          <a:p>
            <a:pPr algn="ctr">
              <a:spcBef>
                <a:spcPct val="20000"/>
              </a:spcBef>
              <a:defRPr/>
            </a:pPr>
            <a:r>
              <a:rPr lang="fr-FR" sz="2000" b="1" dirty="0" smtClean="0">
                <a:solidFill>
                  <a:srgbClr val="000099"/>
                </a:solidFill>
                <a:latin typeface="Arial Narrow" pitchFamily="34" charset="0"/>
              </a:rPr>
              <a:t> </a:t>
            </a:r>
            <a:r>
              <a:rPr lang="fr-FR" sz="2400" b="1" dirty="0" smtClean="0">
                <a:solidFill>
                  <a:srgbClr val="C00000"/>
                </a:solidFill>
                <a:latin typeface="Arial Narrow" pitchFamily="34" charset="0"/>
              </a:rPr>
              <a:t>Interventions des 3eme SEGPA </a:t>
            </a:r>
            <a:r>
              <a:rPr lang="fr-FR" sz="2400" b="1" u="sng" dirty="0" smtClean="0">
                <a:solidFill>
                  <a:srgbClr val="C00000"/>
                </a:solidFill>
                <a:latin typeface="Arial Narrow" pitchFamily="34" charset="0"/>
              </a:rPr>
              <a:t>ERE</a:t>
            </a:r>
            <a:endParaRPr lang="fr-FR" dirty="0" smtClean="0"/>
          </a:p>
          <a:p>
            <a:pPr>
              <a:defRPr/>
            </a:pPr>
            <a:endParaRPr lang="fr-FR" dirty="0"/>
          </a:p>
          <a:p>
            <a:pPr>
              <a:spcBef>
                <a:spcPts val="0"/>
              </a:spcBef>
              <a:spcAft>
                <a:spcPts val="0"/>
              </a:spcAft>
              <a:defRPr/>
            </a:pPr>
            <a:r>
              <a:rPr lang="fr-FR" sz="2000" b="1" dirty="0">
                <a:solidFill>
                  <a:srgbClr val="000099"/>
                </a:solidFill>
                <a:latin typeface="Arial Narrow" pitchFamily="34" charset="0"/>
              </a:rPr>
              <a:t>C’est un support de formation </a:t>
            </a:r>
            <a:r>
              <a:rPr lang="fr-FR" sz="2000" b="1" u="sng" dirty="0">
                <a:solidFill>
                  <a:srgbClr val="000099"/>
                </a:solidFill>
                <a:latin typeface="Arial Narrow" pitchFamily="34" charset="0"/>
              </a:rPr>
              <a:t>pédagogique, adaptatif et </a:t>
            </a:r>
            <a:r>
              <a:rPr lang="fr-FR" sz="2000" b="1" u="sng" dirty="0" smtClean="0">
                <a:solidFill>
                  <a:srgbClr val="000099"/>
                </a:solidFill>
                <a:latin typeface="Arial Narrow" pitchFamily="34" charset="0"/>
              </a:rPr>
              <a:t>évolutif qui tiendra compte de l’élément vivant et des saisons.</a:t>
            </a:r>
            <a:endParaRPr lang="fr-FR" sz="2000" b="1" dirty="0">
              <a:solidFill>
                <a:srgbClr val="000099"/>
              </a:solidFill>
              <a:effectLst>
                <a:outerShdw blurRad="38100" dist="38100" dir="2700000" algn="tl">
                  <a:srgbClr val="000000"/>
                </a:outerShdw>
              </a:effectLst>
              <a:latin typeface="Arial Narrow" pitchFamily="34" charset="0"/>
            </a:endParaRPr>
          </a:p>
        </p:txBody>
      </p:sp>
      <p:sp>
        <p:nvSpPr>
          <p:cNvPr id="12"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5"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5124"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cxnSp>
        <p:nvCxnSpPr>
          <p:cNvPr id="8" name="Connecteur droit 7"/>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 Box 21"/>
          <p:cNvSpPr txBox="1">
            <a:spLocks noChangeArrowheads="1"/>
          </p:cNvSpPr>
          <p:nvPr/>
        </p:nvSpPr>
        <p:spPr bwMode="auto">
          <a:xfrm>
            <a:off x="428596" y="1285860"/>
            <a:ext cx="8286807" cy="4832092"/>
          </a:xfrm>
          <a:prstGeom prst="rect">
            <a:avLst/>
          </a:prstGeom>
          <a:solidFill>
            <a:srgbClr val="CCFF99"/>
          </a:solidFill>
          <a:ln w="9525">
            <a:solidFill>
              <a:srgbClr val="000099"/>
            </a:solidFill>
            <a:miter lim="800000"/>
            <a:headEnd/>
            <a:tailEnd/>
          </a:ln>
          <a:effectLst/>
        </p:spPr>
        <p:txBody>
          <a:bodyPr wrap="square">
            <a:spAutoFit/>
          </a:bodyPr>
          <a:lstStyle/>
          <a:p>
            <a:pPr>
              <a:spcBef>
                <a:spcPct val="20000"/>
              </a:spcBef>
              <a:defRPr/>
            </a:pPr>
            <a:r>
              <a:rPr lang="fr-FR" sz="2000" b="1" dirty="0" smtClean="0">
                <a:solidFill>
                  <a:srgbClr val="000099"/>
                </a:solidFill>
                <a:latin typeface="Arial Narrow" pitchFamily="34" charset="0"/>
              </a:rPr>
              <a:t>Zone </a:t>
            </a:r>
            <a:r>
              <a:rPr lang="fr-FR" sz="2000" b="1" dirty="0">
                <a:solidFill>
                  <a:srgbClr val="000099"/>
                </a:solidFill>
                <a:latin typeface="Arial Narrow" pitchFamily="34" charset="0"/>
              </a:rPr>
              <a:t>« démonstration du professeur</a:t>
            </a:r>
            <a:r>
              <a:rPr lang="fr-FR" sz="2000" b="1" dirty="0">
                <a:solidFill>
                  <a:schemeClr val="tx2"/>
                </a:solidFill>
                <a:latin typeface="Arial Narrow" pitchFamily="34" charset="0"/>
              </a:rPr>
              <a:t> </a:t>
            </a:r>
            <a:r>
              <a:rPr lang="fr-FR" sz="2000" b="1" dirty="0" smtClean="0">
                <a:solidFill>
                  <a:schemeClr val="tx2"/>
                </a:solidFill>
                <a:latin typeface="Arial Narrow" pitchFamily="34" charset="0"/>
              </a:rPr>
              <a:t>» : </a:t>
            </a:r>
          </a:p>
          <a:p>
            <a:pPr algn="ctr">
              <a:spcBef>
                <a:spcPct val="20000"/>
              </a:spcBef>
              <a:defRPr/>
            </a:pPr>
            <a:r>
              <a:rPr lang="fr-FR" sz="2400" b="1" dirty="0" smtClean="0">
                <a:solidFill>
                  <a:schemeClr val="accent6">
                    <a:lumMod val="50000"/>
                  </a:schemeClr>
                </a:solidFill>
                <a:latin typeface="Arial Narrow" pitchFamily="34" charset="0"/>
              </a:rPr>
              <a:t>Interventions des 4eme SEGPA, avec comme activités possibles : </a:t>
            </a:r>
          </a:p>
          <a:p>
            <a:pPr algn="ctr">
              <a:spcBef>
                <a:spcPct val="20000"/>
              </a:spcBef>
              <a:defRPr/>
            </a:pPr>
            <a:r>
              <a:rPr lang="fr-FR" sz="2400" b="1" dirty="0" smtClean="0">
                <a:solidFill>
                  <a:schemeClr val="accent6">
                    <a:lumMod val="50000"/>
                  </a:schemeClr>
                </a:solidFill>
                <a:latin typeface="Arial Narrow" pitchFamily="34" charset="0"/>
              </a:rPr>
              <a:t>Analyse de ce qui est fait,  les plans, l’identification, le repérage du métier, les interventions de type « </a:t>
            </a:r>
            <a:r>
              <a:rPr lang="fr-FR" sz="2400" b="1" dirty="0" smtClean="0">
                <a:solidFill>
                  <a:schemeClr val="accent6">
                    <a:lumMod val="50000"/>
                  </a:schemeClr>
                </a:solidFill>
                <a:latin typeface="Arial Narrow" pitchFamily="34" charset="0"/>
              </a:rPr>
              <a:t>empoter et rempoter», </a:t>
            </a:r>
            <a:r>
              <a:rPr lang="fr-FR" sz="2400" b="1" dirty="0" smtClean="0">
                <a:solidFill>
                  <a:schemeClr val="accent6">
                    <a:lumMod val="50000"/>
                  </a:schemeClr>
                </a:solidFill>
                <a:latin typeface="Arial Narrow" pitchFamily="34" charset="0"/>
              </a:rPr>
              <a:t>« </a:t>
            </a:r>
            <a:r>
              <a:rPr lang="fr-FR" sz="2400" b="1" dirty="0" smtClean="0">
                <a:solidFill>
                  <a:schemeClr val="accent6">
                    <a:lumMod val="50000"/>
                  </a:schemeClr>
                </a:solidFill>
                <a:latin typeface="Arial Narrow" pitchFamily="34" charset="0"/>
              </a:rPr>
              <a:t>planter, repiquer</a:t>
            </a:r>
            <a:r>
              <a:rPr lang="fr-FR" sz="2400" b="1" dirty="0" smtClean="0">
                <a:solidFill>
                  <a:schemeClr val="accent6">
                    <a:lumMod val="50000"/>
                  </a:schemeClr>
                </a:solidFill>
                <a:latin typeface="Arial Narrow" pitchFamily="34" charset="0"/>
              </a:rPr>
              <a:t> », </a:t>
            </a:r>
            <a:r>
              <a:rPr lang="fr-FR" sz="2400" b="1" dirty="0" smtClean="0">
                <a:solidFill>
                  <a:schemeClr val="accent6">
                    <a:lumMod val="50000"/>
                  </a:schemeClr>
                </a:solidFill>
                <a:latin typeface="Arial Narrow" pitchFamily="34" charset="0"/>
              </a:rPr>
              <a:t>s’adapter à une zone de plantation, utiliser la virtualisation 360°</a:t>
            </a:r>
            <a:endParaRPr lang="fr-FR" sz="2400" b="1" dirty="0" smtClean="0">
              <a:solidFill>
                <a:schemeClr val="accent6">
                  <a:lumMod val="50000"/>
                </a:schemeClr>
              </a:solidFill>
              <a:latin typeface="Arial Narrow" pitchFamily="34" charset="0"/>
            </a:endParaRPr>
          </a:p>
          <a:p>
            <a:pPr>
              <a:spcBef>
                <a:spcPct val="20000"/>
              </a:spcBef>
              <a:defRPr/>
            </a:pPr>
            <a:endParaRPr lang="fr-FR" sz="2400" b="1" dirty="0" smtClean="0">
              <a:solidFill>
                <a:schemeClr val="accent6">
                  <a:lumMod val="50000"/>
                </a:schemeClr>
              </a:solidFill>
              <a:latin typeface="Arial Narrow" pitchFamily="34" charset="0"/>
            </a:endParaRPr>
          </a:p>
          <a:p>
            <a:pPr>
              <a:spcBef>
                <a:spcPct val="20000"/>
              </a:spcBef>
              <a:buFont typeface="Wingdings" pitchFamily="2" charset="2"/>
              <a:buChar char="Ø"/>
              <a:defRPr/>
            </a:pPr>
            <a:r>
              <a:rPr lang="fr-FR" sz="2000" b="1" dirty="0" smtClean="0">
                <a:solidFill>
                  <a:srgbClr val="000099"/>
                </a:solidFill>
                <a:latin typeface="Arial Narrow" pitchFamily="34" charset="0"/>
              </a:rPr>
              <a:t> </a:t>
            </a:r>
            <a:r>
              <a:rPr lang="fr-FR" sz="2000" b="1" dirty="0">
                <a:solidFill>
                  <a:srgbClr val="000099"/>
                </a:solidFill>
                <a:latin typeface="Arial Narrow" pitchFamily="34" charset="0"/>
              </a:rPr>
              <a:t>Zone « d’activité de l’élève </a:t>
            </a:r>
            <a:r>
              <a:rPr lang="fr-FR" sz="2000" b="1" dirty="0" smtClean="0">
                <a:solidFill>
                  <a:srgbClr val="000099"/>
                </a:solidFill>
                <a:latin typeface="Arial Narrow" pitchFamily="34" charset="0"/>
              </a:rPr>
              <a:t>» :</a:t>
            </a:r>
          </a:p>
          <a:p>
            <a:pPr algn="ctr">
              <a:spcBef>
                <a:spcPct val="20000"/>
              </a:spcBef>
              <a:defRPr/>
            </a:pPr>
            <a:r>
              <a:rPr lang="fr-FR" sz="2000" b="1" dirty="0" smtClean="0">
                <a:solidFill>
                  <a:srgbClr val="000099"/>
                </a:solidFill>
                <a:latin typeface="Arial Narrow" pitchFamily="34" charset="0"/>
              </a:rPr>
              <a:t> </a:t>
            </a:r>
            <a:r>
              <a:rPr lang="fr-FR" sz="2400" b="1" dirty="0" smtClean="0">
                <a:solidFill>
                  <a:srgbClr val="C00000"/>
                </a:solidFill>
                <a:latin typeface="Arial Narrow" pitchFamily="34" charset="0"/>
              </a:rPr>
              <a:t>Intervention des 3eme SEGPA </a:t>
            </a:r>
            <a:r>
              <a:rPr lang="fr-FR" sz="2400" b="1" u="sng" dirty="0" smtClean="0">
                <a:solidFill>
                  <a:srgbClr val="C00000"/>
                </a:solidFill>
                <a:latin typeface="Arial Narrow" pitchFamily="34" charset="0"/>
              </a:rPr>
              <a:t>HABITAT, </a:t>
            </a:r>
            <a:r>
              <a:rPr lang="fr-FR" sz="2400" b="1" dirty="0" smtClean="0">
                <a:solidFill>
                  <a:srgbClr val="C00000"/>
                </a:solidFill>
                <a:latin typeface="Arial Narrow" pitchFamily="34" charset="0"/>
              </a:rPr>
              <a:t>avec des activités basées sur : </a:t>
            </a:r>
            <a:endParaRPr lang="fr-FR" sz="2400" b="1" dirty="0">
              <a:solidFill>
                <a:srgbClr val="C00000"/>
              </a:solidFill>
              <a:latin typeface="Arial Narrow" pitchFamily="34" charset="0"/>
            </a:endParaRPr>
          </a:p>
          <a:p>
            <a:pPr algn="ctr">
              <a:spcBef>
                <a:spcPct val="20000"/>
              </a:spcBef>
              <a:defRPr/>
            </a:pPr>
            <a:r>
              <a:rPr lang="fr-FR" sz="2400" b="1" dirty="0" smtClean="0">
                <a:solidFill>
                  <a:srgbClr val="C00000"/>
                </a:solidFill>
                <a:latin typeface="Arial Narrow" pitchFamily="34" charset="0"/>
              </a:rPr>
              <a:t>Le savoir faire et la </a:t>
            </a:r>
            <a:r>
              <a:rPr lang="fr-FR" sz="2400" b="1" dirty="0" smtClean="0">
                <a:solidFill>
                  <a:srgbClr val="C00000"/>
                </a:solidFill>
                <a:latin typeface="Arial Narrow" pitchFamily="34" charset="0"/>
              </a:rPr>
              <a:t>réalisation des tâches attendues sur le métier ciblé par le professeur</a:t>
            </a:r>
            <a:endParaRPr lang="fr-FR" sz="2000" b="1" dirty="0">
              <a:solidFill>
                <a:srgbClr val="000099"/>
              </a:solidFill>
              <a:effectLst>
                <a:outerShdw blurRad="38100" dist="38100" dir="2700000" algn="tl">
                  <a:srgbClr val="000000"/>
                </a:outerShdw>
              </a:effectLst>
              <a:latin typeface="Arial Narrow" pitchFamily="34" charset="0"/>
            </a:endParaRPr>
          </a:p>
        </p:txBody>
      </p:sp>
      <p:sp>
        <p:nvSpPr>
          <p:cNvPr id="12"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5"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E:\TP TOURNANTS 2023\FORMATEUR ACADEMIQUE\CMI FORMATEUR CONTRACTUEL\SEGPAS\FORMATION CHAMPS ERE Le jeudi 9 MARS 9h-17h (a confirmer)\drive-download-20221221T154209Z-001\segpa (pour ere) montauroux 2.jpg"/>
          <p:cNvPicPr>
            <a:picLocks noChangeAspect="1" noChangeArrowheads="1"/>
          </p:cNvPicPr>
          <p:nvPr/>
        </p:nvPicPr>
        <p:blipFill>
          <a:blip r:embed="rId3"/>
          <a:srcRect/>
          <a:stretch>
            <a:fillRect/>
          </a:stretch>
        </p:blipFill>
        <p:spPr bwMode="auto">
          <a:xfrm>
            <a:off x="642910" y="1000108"/>
            <a:ext cx="3000396" cy="3000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sp>
        <p:nvSpPr>
          <p:cNvPr id="18435"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pic>
        <p:nvPicPr>
          <p:cNvPr id="18436" name="Image 3"/>
          <p:cNvPicPr>
            <a:picLocks noChangeAspect="1" noChangeArrowheads="1"/>
          </p:cNvPicPr>
          <p:nvPr/>
        </p:nvPicPr>
        <p:blipFill>
          <a:blip r:embed="rId4"/>
          <a:srcRect/>
          <a:stretch>
            <a:fillRect/>
          </a:stretch>
        </p:blipFill>
        <p:spPr bwMode="auto">
          <a:xfrm>
            <a:off x="185738" y="68263"/>
            <a:ext cx="1576387" cy="842962"/>
          </a:xfrm>
          <a:prstGeom prst="rect">
            <a:avLst/>
          </a:prstGeom>
          <a:noFill/>
          <a:ln w="9525">
            <a:noFill/>
            <a:miter lim="800000"/>
            <a:headEnd/>
            <a:tailEnd/>
          </a:ln>
        </p:spPr>
      </p:pic>
      <p:cxnSp>
        <p:nvCxnSpPr>
          <p:cNvPr id="8" name="Connecteur droit 7"/>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1"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grpSp>
        <p:nvGrpSpPr>
          <p:cNvPr id="18440" name="Groupe 46"/>
          <p:cNvGrpSpPr>
            <a:grpSpLocks/>
          </p:cNvGrpSpPr>
          <p:nvPr/>
        </p:nvGrpSpPr>
        <p:grpSpPr bwMode="auto">
          <a:xfrm>
            <a:off x="1670118" y="1454150"/>
            <a:ext cx="7045258" cy="4705350"/>
            <a:chOff x="1476375" y="1197515"/>
            <a:chExt cx="7422410" cy="5550492"/>
          </a:xfrm>
        </p:grpSpPr>
        <p:grpSp>
          <p:nvGrpSpPr>
            <p:cNvPr id="18442" name="Group 55"/>
            <p:cNvGrpSpPr>
              <a:grpSpLocks/>
            </p:cNvGrpSpPr>
            <p:nvPr/>
          </p:nvGrpSpPr>
          <p:grpSpPr bwMode="auto">
            <a:xfrm>
              <a:off x="1476375" y="4652963"/>
              <a:ext cx="2016125" cy="1944687"/>
              <a:chOff x="1111" y="2795"/>
              <a:chExt cx="1270" cy="1225"/>
            </a:xfrm>
          </p:grpSpPr>
          <p:sp>
            <p:nvSpPr>
              <p:cNvPr id="18458" name="Rectangle 38"/>
              <p:cNvSpPr>
                <a:spLocks noChangeArrowheads="1"/>
              </p:cNvSpPr>
              <p:nvPr/>
            </p:nvSpPr>
            <p:spPr bwMode="auto">
              <a:xfrm>
                <a:off x="1111" y="2795"/>
                <a:ext cx="1270" cy="1225"/>
              </a:xfrm>
              <a:prstGeom prst="rect">
                <a:avLst/>
              </a:prstGeom>
              <a:solidFill>
                <a:srgbClr val="CCFF99"/>
              </a:solidFill>
              <a:ln w="9525">
                <a:solidFill>
                  <a:schemeClr val="tx1"/>
                </a:solidFill>
                <a:miter lim="800000"/>
                <a:headEnd/>
                <a:tailEnd/>
              </a:ln>
            </p:spPr>
            <p:txBody>
              <a:bodyPr wrap="none" anchor="ctr"/>
              <a:lstStyle/>
              <a:p>
                <a:endParaRPr lang="fr-FR"/>
              </a:p>
            </p:txBody>
          </p:sp>
          <p:sp>
            <p:nvSpPr>
              <p:cNvPr id="18459" name="Line 39"/>
              <p:cNvSpPr>
                <a:spLocks noChangeShapeType="1"/>
              </p:cNvSpPr>
              <p:nvPr/>
            </p:nvSpPr>
            <p:spPr bwMode="auto">
              <a:xfrm>
                <a:off x="1111" y="2931"/>
                <a:ext cx="1270" cy="0"/>
              </a:xfrm>
              <a:prstGeom prst="line">
                <a:avLst/>
              </a:prstGeom>
              <a:noFill/>
              <a:ln w="9525">
                <a:solidFill>
                  <a:schemeClr val="tx1"/>
                </a:solidFill>
                <a:round/>
                <a:headEnd/>
                <a:tailEnd/>
              </a:ln>
            </p:spPr>
            <p:txBody>
              <a:bodyPr/>
              <a:lstStyle/>
              <a:p>
                <a:endParaRPr lang="fr-FR"/>
              </a:p>
            </p:txBody>
          </p:sp>
          <p:sp>
            <p:nvSpPr>
              <p:cNvPr id="18460" name="Line 40"/>
              <p:cNvSpPr>
                <a:spLocks noChangeShapeType="1"/>
              </p:cNvSpPr>
              <p:nvPr/>
            </p:nvSpPr>
            <p:spPr bwMode="auto">
              <a:xfrm>
                <a:off x="1111" y="3067"/>
                <a:ext cx="1270" cy="0"/>
              </a:xfrm>
              <a:prstGeom prst="line">
                <a:avLst/>
              </a:prstGeom>
              <a:noFill/>
              <a:ln w="9525">
                <a:solidFill>
                  <a:schemeClr val="tx1"/>
                </a:solidFill>
                <a:round/>
                <a:headEnd/>
                <a:tailEnd/>
              </a:ln>
            </p:spPr>
            <p:txBody>
              <a:bodyPr/>
              <a:lstStyle/>
              <a:p>
                <a:endParaRPr lang="fr-FR"/>
              </a:p>
            </p:txBody>
          </p:sp>
          <p:sp>
            <p:nvSpPr>
              <p:cNvPr id="18461" name="Line 41"/>
              <p:cNvSpPr>
                <a:spLocks noChangeShapeType="1"/>
              </p:cNvSpPr>
              <p:nvPr/>
            </p:nvSpPr>
            <p:spPr bwMode="auto">
              <a:xfrm>
                <a:off x="1111" y="3203"/>
                <a:ext cx="1270" cy="0"/>
              </a:xfrm>
              <a:prstGeom prst="line">
                <a:avLst/>
              </a:prstGeom>
              <a:noFill/>
              <a:ln w="9525">
                <a:solidFill>
                  <a:schemeClr val="tx1"/>
                </a:solidFill>
                <a:round/>
                <a:headEnd/>
                <a:tailEnd/>
              </a:ln>
            </p:spPr>
            <p:txBody>
              <a:bodyPr/>
              <a:lstStyle/>
              <a:p>
                <a:endParaRPr lang="fr-FR"/>
              </a:p>
            </p:txBody>
          </p:sp>
          <p:sp>
            <p:nvSpPr>
              <p:cNvPr id="18462" name="Line 42"/>
              <p:cNvSpPr>
                <a:spLocks noChangeShapeType="1"/>
              </p:cNvSpPr>
              <p:nvPr/>
            </p:nvSpPr>
            <p:spPr bwMode="auto">
              <a:xfrm>
                <a:off x="1111" y="3339"/>
                <a:ext cx="1270" cy="0"/>
              </a:xfrm>
              <a:prstGeom prst="line">
                <a:avLst/>
              </a:prstGeom>
              <a:noFill/>
              <a:ln w="9525">
                <a:solidFill>
                  <a:schemeClr val="tx1"/>
                </a:solidFill>
                <a:round/>
                <a:headEnd/>
                <a:tailEnd/>
              </a:ln>
            </p:spPr>
            <p:txBody>
              <a:bodyPr/>
              <a:lstStyle/>
              <a:p>
                <a:endParaRPr lang="fr-FR"/>
              </a:p>
            </p:txBody>
          </p:sp>
          <p:sp>
            <p:nvSpPr>
              <p:cNvPr id="18463" name="Line 43"/>
              <p:cNvSpPr>
                <a:spLocks noChangeShapeType="1"/>
              </p:cNvSpPr>
              <p:nvPr/>
            </p:nvSpPr>
            <p:spPr bwMode="auto">
              <a:xfrm>
                <a:off x="1111" y="3475"/>
                <a:ext cx="1270" cy="0"/>
              </a:xfrm>
              <a:prstGeom prst="line">
                <a:avLst/>
              </a:prstGeom>
              <a:noFill/>
              <a:ln w="9525">
                <a:solidFill>
                  <a:schemeClr val="tx1"/>
                </a:solidFill>
                <a:round/>
                <a:headEnd/>
                <a:tailEnd/>
              </a:ln>
            </p:spPr>
            <p:txBody>
              <a:bodyPr/>
              <a:lstStyle/>
              <a:p>
                <a:endParaRPr lang="fr-FR"/>
              </a:p>
            </p:txBody>
          </p:sp>
          <p:sp>
            <p:nvSpPr>
              <p:cNvPr id="18464" name="Line 44"/>
              <p:cNvSpPr>
                <a:spLocks noChangeShapeType="1"/>
              </p:cNvSpPr>
              <p:nvPr/>
            </p:nvSpPr>
            <p:spPr bwMode="auto">
              <a:xfrm>
                <a:off x="1111" y="3612"/>
                <a:ext cx="1270" cy="0"/>
              </a:xfrm>
              <a:prstGeom prst="line">
                <a:avLst/>
              </a:prstGeom>
              <a:noFill/>
              <a:ln w="9525">
                <a:solidFill>
                  <a:schemeClr val="tx1"/>
                </a:solidFill>
                <a:round/>
                <a:headEnd/>
                <a:tailEnd/>
              </a:ln>
            </p:spPr>
            <p:txBody>
              <a:bodyPr/>
              <a:lstStyle/>
              <a:p>
                <a:endParaRPr lang="fr-FR"/>
              </a:p>
            </p:txBody>
          </p:sp>
          <p:sp>
            <p:nvSpPr>
              <p:cNvPr id="18465" name="Line 45"/>
              <p:cNvSpPr>
                <a:spLocks noChangeShapeType="1"/>
              </p:cNvSpPr>
              <p:nvPr/>
            </p:nvSpPr>
            <p:spPr bwMode="auto">
              <a:xfrm>
                <a:off x="1111" y="3748"/>
                <a:ext cx="1270" cy="0"/>
              </a:xfrm>
              <a:prstGeom prst="line">
                <a:avLst/>
              </a:prstGeom>
              <a:noFill/>
              <a:ln w="9525">
                <a:solidFill>
                  <a:schemeClr val="tx1"/>
                </a:solidFill>
                <a:round/>
                <a:headEnd/>
                <a:tailEnd/>
              </a:ln>
            </p:spPr>
            <p:txBody>
              <a:bodyPr/>
              <a:lstStyle/>
              <a:p>
                <a:endParaRPr lang="fr-FR"/>
              </a:p>
            </p:txBody>
          </p:sp>
          <p:sp>
            <p:nvSpPr>
              <p:cNvPr id="18466" name="Line 46"/>
              <p:cNvSpPr>
                <a:spLocks noChangeShapeType="1"/>
              </p:cNvSpPr>
              <p:nvPr/>
            </p:nvSpPr>
            <p:spPr bwMode="auto">
              <a:xfrm>
                <a:off x="1111" y="3884"/>
                <a:ext cx="1270" cy="0"/>
              </a:xfrm>
              <a:prstGeom prst="line">
                <a:avLst/>
              </a:prstGeom>
              <a:noFill/>
              <a:ln w="9525">
                <a:solidFill>
                  <a:schemeClr val="tx1"/>
                </a:solidFill>
                <a:round/>
                <a:headEnd/>
                <a:tailEnd/>
              </a:ln>
            </p:spPr>
            <p:txBody>
              <a:bodyPr/>
              <a:lstStyle/>
              <a:p>
                <a:endParaRPr lang="fr-FR"/>
              </a:p>
            </p:txBody>
          </p:sp>
          <p:sp>
            <p:nvSpPr>
              <p:cNvPr id="18467" name="Line 47"/>
              <p:cNvSpPr>
                <a:spLocks noChangeShapeType="1"/>
              </p:cNvSpPr>
              <p:nvPr/>
            </p:nvSpPr>
            <p:spPr bwMode="auto">
              <a:xfrm>
                <a:off x="1247" y="2795"/>
                <a:ext cx="0" cy="1225"/>
              </a:xfrm>
              <a:prstGeom prst="line">
                <a:avLst/>
              </a:prstGeom>
              <a:noFill/>
              <a:ln w="9525">
                <a:solidFill>
                  <a:schemeClr val="tx1"/>
                </a:solidFill>
                <a:round/>
                <a:headEnd/>
                <a:tailEnd/>
              </a:ln>
            </p:spPr>
            <p:txBody>
              <a:bodyPr/>
              <a:lstStyle/>
              <a:p>
                <a:endParaRPr lang="fr-FR"/>
              </a:p>
            </p:txBody>
          </p:sp>
          <p:sp>
            <p:nvSpPr>
              <p:cNvPr id="18468" name="Line 48"/>
              <p:cNvSpPr>
                <a:spLocks noChangeShapeType="1"/>
              </p:cNvSpPr>
              <p:nvPr/>
            </p:nvSpPr>
            <p:spPr bwMode="auto">
              <a:xfrm>
                <a:off x="1383" y="2795"/>
                <a:ext cx="0" cy="1225"/>
              </a:xfrm>
              <a:prstGeom prst="line">
                <a:avLst/>
              </a:prstGeom>
              <a:noFill/>
              <a:ln w="9525">
                <a:solidFill>
                  <a:schemeClr val="tx1"/>
                </a:solidFill>
                <a:round/>
                <a:headEnd/>
                <a:tailEnd/>
              </a:ln>
            </p:spPr>
            <p:txBody>
              <a:bodyPr/>
              <a:lstStyle/>
              <a:p>
                <a:endParaRPr lang="fr-FR"/>
              </a:p>
            </p:txBody>
          </p:sp>
          <p:sp>
            <p:nvSpPr>
              <p:cNvPr id="18469" name="Line 49"/>
              <p:cNvSpPr>
                <a:spLocks noChangeShapeType="1"/>
              </p:cNvSpPr>
              <p:nvPr/>
            </p:nvSpPr>
            <p:spPr bwMode="auto">
              <a:xfrm>
                <a:off x="1519" y="2795"/>
                <a:ext cx="0" cy="1225"/>
              </a:xfrm>
              <a:prstGeom prst="line">
                <a:avLst/>
              </a:prstGeom>
              <a:noFill/>
              <a:ln w="9525">
                <a:solidFill>
                  <a:schemeClr val="tx1"/>
                </a:solidFill>
                <a:round/>
                <a:headEnd/>
                <a:tailEnd/>
              </a:ln>
            </p:spPr>
            <p:txBody>
              <a:bodyPr/>
              <a:lstStyle/>
              <a:p>
                <a:endParaRPr lang="fr-FR"/>
              </a:p>
            </p:txBody>
          </p:sp>
          <p:sp>
            <p:nvSpPr>
              <p:cNvPr id="18470" name="Line 50"/>
              <p:cNvSpPr>
                <a:spLocks noChangeShapeType="1"/>
              </p:cNvSpPr>
              <p:nvPr/>
            </p:nvSpPr>
            <p:spPr bwMode="auto">
              <a:xfrm>
                <a:off x="1655" y="2795"/>
                <a:ext cx="0" cy="1225"/>
              </a:xfrm>
              <a:prstGeom prst="line">
                <a:avLst/>
              </a:prstGeom>
              <a:noFill/>
              <a:ln w="9525">
                <a:solidFill>
                  <a:schemeClr val="tx1"/>
                </a:solidFill>
                <a:round/>
                <a:headEnd/>
                <a:tailEnd/>
              </a:ln>
            </p:spPr>
            <p:txBody>
              <a:bodyPr/>
              <a:lstStyle/>
              <a:p>
                <a:endParaRPr lang="fr-FR"/>
              </a:p>
            </p:txBody>
          </p:sp>
          <p:sp>
            <p:nvSpPr>
              <p:cNvPr id="18471" name="Line 51"/>
              <p:cNvSpPr>
                <a:spLocks noChangeShapeType="1"/>
              </p:cNvSpPr>
              <p:nvPr/>
            </p:nvSpPr>
            <p:spPr bwMode="auto">
              <a:xfrm>
                <a:off x="1791" y="2795"/>
                <a:ext cx="0" cy="1225"/>
              </a:xfrm>
              <a:prstGeom prst="line">
                <a:avLst/>
              </a:prstGeom>
              <a:noFill/>
              <a:ln w="9525">
                <a:solidFill>
                  <a:schemeClr val="tx1"/>
                </a:solidFill>
                <a:round/>
                <a:headEnd/>
                <a:tailEnd/>
              </a:ln>
            </p:spPr>
            <p:txBody>
              <a:bodyPr/>
              <a:lstStyle/>
              <a:p>
                <a:endParaRPr lang="fr-FR"/>
              </a:p>
            </p:txBody>
          </p:sp>
          <p:sp>
            <p:nvSpPr>
              <p:cNvPr id="18472" name="Line 52"/>
              <p:cNvSpPr>
                <a:spLocks noChangeShapeType="1"/>
              </p:cNvSpPr>
              <p:nvPr/>
            </p:nvSpPr>
            <p:spPr bwMode="auto">
              <a:xfrm>
                <a:off x="1927" y="2795"/>
                <a:ext cx="0" cy="1225"/>
              </a:xfrm>
              <a:prstGeom prst="line">
                <a:avLst/>
              </a:prstGeom>
              <a:noFill/>
              <a:ln w="9525">
                <a:solidFill>
                  <a:schemeClr val="tx1"/>
                </a:solidFill>
                <a:round/>
                <a:headEnd/>
                <a:tailEnd/>
              </a:ln>
            </p:spPr>
            <p:txBody>
              <a:bodyPr/>
              <a:lstStyle/>
              <a:p>
                <a:endParaRPr lang="fr-FR"/>
              </a:p>
            </p:txBody>
          </p:sp>
          <p:sp>
            <p:nvSpPr>
              <p:cNvPr id="18473" name="Line 53"/>
              <p:cNvSpPr>
                <a:spLocks noChangeShapeType="1"/>
              </p:cNvSpPr>
              <p:nvPr/>
            </p:nvSpPr>
            <p:spPr bwMode="auto">
              <a:xfrm>
                <a:off x="2200" y="2795"/>
                <a:ext cx="0" cy="1225"/>
              </a:xfrm>
              <a:prstGeom prst="line">
                <a:avLst/>
              </a:prstGeom>
              <a:noFill/>
              <a:ln w="9525">
                <a:solidFill>
                  <a:schemeClr val="tx1"/>
                </a:solidFill>
                <a:round/>
                <a:headEnd/>
                <a:tailEnd/>
              </a:ln>
            </p:spPr>
            <p:txBody>
              <a:bodyPr/>
              <a:lstStyle/>
              <a:p>
                <a:endParaRPr lang="fr-FR"/>
              </a:p>
            </p:txBody>
          </p:sp>
          <p:sp>
            <p:nvSpPr>
              <p:cNvPr id="18474" name="Line 54"/>
              <p:cNvSpPr>
                <a:spLocks noChangeShapeType="1"/>
              </p:cNvSpPr>
              <p:nvPr/>
            </p:nvSpPr>
            <p:spPr bwMode="auto">
              <a:xfrm>
                <a:off x="2064" y="2795"/>
                <a:ext cx="0" cy="1225"/>
              </a:xfrm>
              <a:prstGeom prst="line">
                <a:avLst/>
              </a:prstGeom>
              <a:noFill/>
              <a:ln w="9525">
                <a:solidFill>
                  <a:schemeClr val="tx1"/>
                </a:solidFill>
                <a:round/>
                <a:headEnd/>
                <a:tailEnd/>
              </a:ln>
            </p:spPr>
            <p:txBody>
              <a:bodyPr/>
              <a:lstStyle/>
              <a:p>
                <a:endParaRPr lang="fr-FR"/>
              </a:p>
            </p:txBody>
          </p:sp>
        </p:grpSp>
        <p:sp>
          <p:nvSpPr>
            <p:cNvPr id="18443" name="Text Box 18"/>
            <p:cNvSpPr txBox="1">
              <a:spLocks noChangeArrowheads="1"/>
            </p:cNvSpPr>
            <p:nvPr/>
          </p:nvSpPr>
          <p:spPr bwMode="auto">
            <a:xfrm>
              <a:off x="5292725" y="1341438"/>
              <a:ext cx="3600450" cy="376237"/>
            </a:xfrm>
            <a:prstGeom prst="rect">
              <a:avLst/>
            </a:prstGeom>
            <a:solidFill>
              <a:srgbClr val="FFCCFF"/>
            </a:solidFill>
            <a:ln w="9525">
              <a:solidFill>
                <a:srgbClr val="000099"/>
              </a:solidFill>
              <a:miter lim="800000"/>
              <a:headEnd/>
              <a:tailEnd/>
            </a:ln>
          </p:spPr>
          <p:txBody>
            <a:bodyPr>
              <a:spAutoFit/>
            </a:bodyPr>
            <a:lstStyle/>
            <a:p>
              <a:pPr>
                <a:spcBef>
                  <a:spcPct val="50000"/>
                </a:spcBef>
              </a:pPr>
              <a:r>
                <a:rPr lang="fr-FR" b="1">
                  <a:solidFill>
                    <a:schemeClr val="accent2"/>
                  </a:solidFill>
                  <a:latin typeface="Arial Narrow" pitchFamily="34" charset="0"/>
                </a:rPr>
                <a:t>TP - Pose de plaques de plâtre</a:t>
              </a:r>
            </a:p>
          </p:txBody>
        </p:sp>
        <p:sp>
          <p:nvSpPr>
            <p:cNvPr id="18444" name="Text Box 19"/>
            <p:cNvSpPr txBox="1">
              <a:spLocks noChangeArrowheads="1"/>
            </p:cNvSpPr>
            <p:nvPr/>
          </p:nvSpPr>
          <p:spPr bwMode="auto">
            <a:xfrm>
              <a:off x="5292725" y="2349500"/>
              <a:ext cx="2808288" cy="376238"/>
            </a:xfrm>
            <a:prstGeom prst="rect">
              <a:avLst/>
            </a:prstGeom>
            <a:solidFill>
              <a:srgbClr val="FFCCFF"/>
            </a:solidFill>
            <a:ln w="9525">
              <a:solidFill>
                <a:srgbClr val="000099"/>
              </a:solidFill>
              <a:miter lim="800000"/>
              <a:headEnd/>
              <a:tailEnd/>
            </a:ln>
          </p:spPr>
          <p:txBody>
            <a:bodyPr>
              <a:spAutoFit/>
            </a:bodyPr>
            <a:lstStyle/>
            <a:p>
              <a:pPr>
                <a:spcBef>
                  <a:spcPct val="50000"/>
                </a:spcBef>
              </a:pPr>
              <a:r>
                <a:rPr lang="fr-FR" b="1">
                  <a:solidFill>
                    <a:schemeClr val="accent2"/>
                  </a:solidFill>
                  <a:latin typeface="Arial Narrow" pitchFamily="34" charset="0"/>
                </a:rPr>
                <a:t>TP - Pose de faïence</a:t>
              </a:r>
            </a:p>
          </p:txBody>
        </p:sp>
        <p:sp>
          <p:nvSpPr>
            <p:cNvPr id="18445" name="Text Box 20"/>
            <p:cNvSpPr txBox="1">
              <a:spLocks noChangeArrowheads="1"/>
            </p:cNvSpPr>
            <p:nvPr/>
          </p:nvSpPr>
          <p:spPr bwMode="auto">
            <a:xfrm>
              <a:off x="5292725" y="1846263"/>
              <a:ext cx="3600450" cy="376237"/>
            </a:xfrm>
            <a:prstGeom prst="rect">
              <a:avLst/>
            </a:prstGeom>
            <a:solidFill>
              <a:srgbClr val="FFCCFF"/>
            </a:solidFill>
            <a:ln w="9525">
              <a:solidFill>
                <a:srgbClr val="000099"/>
              </a:solidFill>
              <a:miter lim="800000"/>
              <a:headEnd/>
              <a:tailEnd/>
            </a:ln>
          </p:spPr>
          <p:txBody>
            <a:bodyPr>
              <a:spAutoFit/>
            </a:bodyPr>
            <a:lstStyle/>
            <a:p>
              <a:pPr>
                <a:spcBef>
                  <a:spcPct val="50000"/>
                </a:spcBef>
              </a:pPr>
              <a:r>
                <a:rPr lang="fr-FR" b="1">
                  <a:solidFill>
                    <a:schemeClr val="accent2"/>
                  </a:solidFill>
                  <a:latin typeface="Arial Narrow" pitchFamily="34" charset="0"/>
                </a:rPr>
                <a:t>TP - Pose d’un équipement sanitaire</a:t>
              </a:r>
            </a:p>
          </p:txBody>
        </p:sp>
        <p:sp>
          <p:nvSpPr>
            <p:cNvPr id="18446" name="Text Box 21"/>
            <p:cNvSpPr txBox="1">
              <a:spLocks noChangeArrowheads="1"/>
            </p:cNvSpPr>
            <p:nvPr/>
          </p:nvSpPr>
          <p:spPr bwMode="auto">
            <a:xfrm>
              <a:off x="5292725" y="2854325"/>
              <a:ext cx="3600450" cy="650875"/>
            </a:xfrm>
            <a:prstGeom prst="rect">
              <a:avLst/>
            </a:prstGeom>
            <a:solidFill>
              <a:srgbClr val="FFCCFF"/>
            </a:solidFill>
            <a:ln w="9525">
              <a:solidFill>
                <a:srgbClr val="000099"/>
              </a:solidFill>
              <a:miter lim="800000"/>
              <a:headEnd/>
              <a:tailEnd/>
            </a:ln>
          </p:spPr>
          <p:txBody>
            <a:bodyPr>
              <a:spAutoFit/>
            </a:bodyPr>
            <a:lstStyle/>
            <a:p>
              <a:pPr>
                <a:spcBef>
                  <a:spcPct val="50000"/>
                </a:spcBef>
              </a:pPr>
              <a:r>
                <a:rPr lang="fr-FR" b="1">
                  <a:solidFill>
                    <a:schemeClr val="accent2"/>
                  </a:solidFill>
                  <a:latin typeface="Arial Narrow" pitchFamily="34" charset="0"/>
                </a:rPr>
                <a:t>TP - Pose d’une menuiserie extérieure (volet)</a:t>
              </a:r>
            </a:p>
          </p:txBody>
        </p:sp>
        <p:sp>
          <p:nvSpPr>
            <p:cNvPr id="18447" name="Text Box 22"/>
            <p:cNvSpPr txBox="1">
              <a:spLocks noChangeArrowheads="1"/>
            </p:cNvSpPr>
            <p:nvPr/>
          </p:nvSpPr>
          <p:spPr bwMode="auto">
            <a:xfrm>
              <a:off x="5292725" y="3646488"/>
              <a:ext cx="3600450" cy="650875"/>
            </a:xfrm>
            <a:prstGeom prst="rect">
              <a:avLst/>
            </a:prstGeom>
            <a:solidFill>
              <a:srgbClr val="FFCCFF"/>
            </a:solidFill>
            <a:ln w="9525">
              <a:solidFill>
                <a:srgbClr val="000099"/>
              </a:solidFill>
              <a:miter lim="800000"/>
              <a:headEnd/>
              <a:tailEnd/>
            </a:ln>
          </p:spPr>
          <p:txBody>
            <a:bodyPr>
              <a:spAutoFit/>
            </a:bodyPr>
            <a:lstStyle/>
            <a:p>
              <a:pPr>
                <a:spcBef>
                  <a:spcPct val="50000"/>
                </a:spcBef>
              </a:pPr>
              <a:r>
                <a:rPr lang="fr-FR" b="1">
                  <a:solidFill>
                    <a:schemeClr val="accent2"/>
                  </a:solidFill>
                  <a:latin typeface="Arial Narrow" pitchFamily="34" charset="0"/>
                </a:rPr>
                <a:t>TP - Réalisation d’un dallage avec carrelage</a:t>
              </a:r>
            </a:p>
          </p:txBody>
        </p:sp>
        <p:sp>
          <p:nvSpPr>
            <p:cNvPr id="18448" name="Text Box 23"/>
            <p:cNvSpPr txBox="1">
              <a:spLocks noChangeArrowheads="1"/>
            </p:cNvSpPr>
            <p:nvPr/>
          </p:nvSpPr>
          <p:spPr bwMode="auto">
            <a:xfrm>
              <a:off x="5292725" y="4438650"/>
              <a:ext cx="3600450" cy="650875"/>
            </a:xfrm>
            <a:prstGeom prst="rect">
              <a:avLst/>
            </a:prstGeom>
            <a:solidFill>
              <a:srgbClr val="FFCCFF"/>
            </a:solidFill>
            <a:ln w="9525">
              <a:solidFill>
                <a:srgbClr val="000099"/>
              </a:solidFill>
              <a:miter lim="800000"/>
              <a:headEnd/>
              <a:tailEnd/>
            </a:ln>
          </p:spPr>
          <p:txBody>
            <a:bodyPr>
              <a:spAutoFit/>
            </a:bodyPr>
            <a:lstStyle/>
            <a:p>
              <a:pPr>
                <a:spcBef>
                  <a:spcPct val="50000"/>
                </a:spcBef>
              </a:pPr>
              <a:r>
                <a:rPr lang="fr-FR" b="1">
                  <a:solidFill>
                    <a:schemeClr val="accent2"/>
                  </a:solidFill>
                  <a:latin typeface="Arial Narrow" pitchFamily="34" charset="0"/>
                </a:rPr>
                <a:t>TP - Réalisation d’un muret d’angle avec chapeau préfabriqué</a:t>
              </a:r>
            </a:p>
          </p:txBody>
        </p:sp>
        <p:sp>
          <p:nvSpPr>
            <p:cNvPr id="41" name="Rectangle 58"/>
            <p:cNvSpPr>
              <a:spLocks noChangeArrowheads="1"/>
            </p:cNvSpPr>
            <p:nvPr/>
          </p:nvSpPr>
          <p:spPr bwMode="auto">
            <a:xfrm>
              <a:off x="5219322" y="1197515"/>
              <a:ext cx="3674446" cy="4102547"/>
            </a:xfrm>
            <a:prstGeom prst="rect">
              <a:avLst/>
            </a:prstGeom>
            <a:solidFill>
              <a:srgbClr val="FFFF66"/>
            </a:solidFill>
            <a:ln w="28575">
              <a:solidFill>
                <a:srgbClr val="000099"/>
              </a:solidFill>
              <a:miter lim="800000"/>
              <a:headEnd/>
              <a:tailEnd/>
            </a:ln>
            <a:effectLst/>
          </p:spPr>
          <p:txBody>
            <a:bodyPr wrap="square">
              <a:spAutoFit/>
            </a:bodyPr>
            <a:lstStyle/>
            <a:p>
              <a:pPr>
                <a:defRPr/>
              </a:pPr>
              <a:endParaRPr lang="fr-FR" sz="2000" b="1" dirty="0">
                <a:solidFill>
                  <a:schemeClr val="accent2"/>
                </a:solidFill>
              </a:endParaRPr>
            </a:p>
            <a:p>
              <a:pPr>
                <a:defRPr/>
              </a:pPr>
              <a:r>
                <a:rPr lang="fr-FR" sz="2000" b="1" dirty="0">
                  <a:solidFill>
                    <a:schemeClr val="accent2"/>
                  </a:solidFill>
                </a:rPr>
                <a:t>TP mis en œuvre simultanément et/ou indifféremment sur </a:t>
              </a:r>
            </a:p>
            <a:p>
              <a:pPr>
                <a:defRPr/>
              </a:pPr>
              <a:r>
                <a:rPr lang="fr-FR" sz="2000" b="1" dirty="0">
                  <a:solidFill>
                    <a:schemeClr val="accent2"/>
                  </a:solidFill>
                </a:rPr>
                <a:t>deux plateaux techniques : </a:t>
              </a:r>
            </a:p>
            <a:p>
              <a:pPr>
                <a:defRPr/>
              </a:pPr>
              <a:endParaRPr lang="fr-FR" sz="2000" b="1" dirty="0">
                <a:solidFill>
                  <a:schemeClr val="accent2"/>
                </a:solidFill>
              </a:endParaRPr>
            </a:p>
            <a:p>
              <a:pPr>
                <a:defRPr/>
              </a:pPr>
              <a:r>
                <a:rPr lang="fr-FR" sz="2000" b="1" dirty="0">
                  <a:solidFill>
                    <a:schemeClr val="accent2"/>
                  </a:solidFill>
                  <a:sym typeface="Wingdings" pitchFamily="2" charset="2"/>
                </a:rPr>
                <a:t></a:t>
              </a:r>
              <a:r>
                <a:rPr lang="fr-FR" sz="2000" b="1" dirty="0">
                  <a:solidFill>
                    <a:schemeClr val="accent2"/>
                  </a:solidFill>
                </a:rPr>
                <a:t> </a:t>
              </a:r>
              <a:r>
                <a:rPr lang="fr-FR" sz="2000" b="1" dirty="0" smtClean="0">
                  <a:solidFill>
                    <a:schemeClr val="accent2"/>
                  </a:solidFill>
                </a:rPr>
                <a:t>Zonage des plantations,</a:t>
              </a:r>
              <a:endParaRPr lang="fr-FR" sz="2000" b="1" dirty="0">
                <a:solidFill>
                  <a:schemeClr val="accent2"/>
                </a:solidFill>
              </a:endParaRPr>
            </a:p>
            <a:p>
              <a:pPr>
                <a:defRPr/>
              </a:pPr>
              <a:endParaRPr lang="fr-FR" sz="2000" b="1" dirty="0">
                <a:solidFill>
                  <a:schemeClr val="accent2"/>
                </a:solidFill>
              </a:endParaRPr>
            </a:p>
            <a:p>
              <a:pPr>
                <a:defRPr/>
              </a:pPr>
              <a:r>
                <a:rPr lang="fr-FR" sz="2000" b="1" dirty="0">
                  <a:solidFill>
                    <a:schemeClr val="accent2"/>
                  </a:solidFill>
                  <a:sym typeface="Wingdings" pitchFamily="2" charset="2"/>
                </a:rPr>
                <a:t></a:t>
              </a:r>
              <a:r>
                <a:rPr lang="fr-FR" sz="2000" dirty="0"/>
                <a:t> </a:t>
              </a:r>
              <a:r>
                <a:rPr lang="fr-FR" sz="2000" b="1" dirty="0">
                  <a:solidFill>
                    <a:schemeClr val="accent2"/>
                  </a:solidFill>
                </a:rPr>
                <a:t>sites </a:t>
              </a:r>
              <a:r>
                <a:rPr lang="fr-FR" sz="2000" b="1" dirty="0" smtClean="0">
                  <a:solidFill>
                    <a:schemeClr val="accent2"/>
                  </a:solidFill>
                </a:rPr>
                <a:t>externes simulés ou </a:t>
              </a:r>
              <a:r>
                <a:rPr lang="fr-FR" sz="2000" b="1" dirty="0" err="1" smtClean="0">
                  <a:solidFill>
                    <a:schemeClr val="accent2"/>
                  </a:solidFill>
                </a:rPr>
                <a:t>virtualisés</a:t>
              </a:r>
              <a:r>
                <a:rPr lang="fr-FR" sz="2000" b="1" dirty="0" smtClean="0">
                  <a:solidFill>
                    <a:schemeClr val="accent2"/>
                  </a:solidFill>
                </a:rPr>
                <a:t> en 360°</a:t>
              </a:r>
              <a:endParaRPr lang="fr-FR" sz="2000" b="1" dirty="0">
                <a:solidFill>
                  <a:schemeClr val="accent2"/>
                </a:solidFill>
              </a:endParaRPr>
            </a:p>
            <a:p>
              <a:pPr>
                <a:buFontTx/>
                <a:buChar char="-"/>
                <a:defRPr/>
              </a:pPr>
              <a:endParaRPr lang="fr-FR" sz="2000" b="1" dirty="0">
                <a:solidFill>
                  <a:schemeClr val="accent2"/>
                </a:solidFill>
                <a:effectLst>
                  <a:outerShdw blurRad="38100" dist="38100" dir="2700000" algn="tl">
                    <a:srgbClr val="000000"/>
                  </a:outerShdw>
                </a:effectLst>
              </a:endParaRPr>
            </a:p>
          </p:txBody>
        </p:sp>
        <p:sp>
          <p:nvSpPr>
            <p:cNvPr id="18452" name="Rectangle 59"/>
            <p:cNvSpPr>
              <a:spLocks noChangeArrowheads="1"/>
            </p:cNvSpPr>
            <p:nvPr/>
          </p:nvSpPr>
          <p:spPr bwMode="auto">
            <a:xfrm>
              <a:off x="3780980" y="5549534"/>
              <a:ext cx="5042572" cy="471974"/>
            </a:xfrm>
            <a:prstGeom prst="rect">
              <a:avLst/>
            </a:prstGeom>
            <a:solidFill>
              <a:srgbClr val="FFCCFF"/>
            </a:solidFill>
            <a:ln w="38100">
              <a:solidFill>
                <a:srgbClr val="000099"/>
              </a:solidFill>
              <a:miter lim="800000"/>
              <a:headEnd/>
              <a:tailEnd/>
            </a:ln>
          </p:spPr>
          <p:txBody>
            <a:bodyPr wrap="square">
              <a:spAutoFit/>
            </a:bodyPr>
            <a:lstStyle/>
            <a:p>
              <a:pPr algn="ctr"/>
              <a:r>
                <a:rPr lang="fr-FR" sz="2000" b="1" dirty="0">
                  <a:solidFill>
                    <a:schemeClr val="accent2"/>
                  </a:solidFill>
                  <a:latin typeface="Arial Narrow" pitchFamily="34" charset="0"/>
                </a:rPr>
                <a:t>Site </a:t>
              </a:r>
              <a:r>
                <a:rPr lang="fr-FR" sz="2000" b="1" dirty="0" smtClean="0">
                  <a:solidFill>
                    <a:schemeClr val="accent2"/>
                  </a:solidFill>
                  <a:latin typeface="Arial Narrow" pitchFamily="34" charset="0"/>
                </a:rPr>
                <a:t>« ERE" </a:t>
              </a:r>
              <a:r>
                <a:rPr lang="fr-FR" sz="2000" b="1" dirty="0" err="1" smtClean="0">
                  <a:solidFill>
                    <a:schemeClr val="accent2"/>
                  </a:solidFill>
                  <a:latin typeface="Arial Narrow" pitchFamily="34" charset="0"/>
                </a:rPr>
                <a:t>virtualisé</a:t>
              </a:r>
              <a:r>
                <a:rPr lang="fr-FR" sz="2000" b="1" dirty="0" smtClean="0">
                  <a:solidFill>
                    <a:schemeClr val="accent2"/>
                  </a:solidFill>
                  <a:latin typeface="Arial Narrow" pitchFamily="34" charset="0"/>
                </a:rPr>
                <a:t> avec photosphères 360°</a:t>
              </a:r>
              <a:endParaRPr lang="fr-FR" sz="2000" b="1" dirty="0">
                <a:solidFill>
                  <a:schemeClr val="accent2"/>
                </a:solidFill>
                <a:latin typeface="Arial Narrow" pitchFamily="34" charset="0"/>
              </a:endParaRPr>
            </a:p>
          </p:txBody>
        </p:sp>
        <p:sp>
          <p:nvSpPr>
            <p:cNvPr id="18453" name="Line 61"/>
            <p:cNvSpPr>
              <a:spLocks noChangeShapeType="1"/>
            </p:cNvSpPr>
            <p:nvPr/>
          </p:nvSpPr>
          <p:spPr bwMode="auto">
            <a:xfrm flipH="1" flipV="1">
              <a:off x="2576782" y="2852920"/>
              <a:ext cx="2709444" cy="674154"/>
            </a:xfrm>
            <a:prstGeom prst="line">
              <a:avLst/>
            </a:prstGeom>
            <a:noFill/>
            <a:ln w="57150">
              <a:solidFill>
                <a:srgbClr val="000099"/>
              </a:solidFill>
              <a:round/>
              <a:headEnd/>
              <a:tailEnd type="arrow" w="med" len="med"/>
            </a:ln>
          </p:spPr>
          <p:txBody>
            <a:bodyPr/>
            <a:lstStyle/>
            <a:p>
              <a:endParaRPr lang="fr-FR"/>
            </a:p>
          </p:txBody>
        </p:sp>
        <p:sp>
          <p:nvSpPr>
            <p:cNvPr id="18454" name="Line 62"/>
            <p:cNvSpPr>
              <a:spLocks noChangeShapeType="1"/>
            </p:cNvSpPr>
            <p:nvPr/>
          </p:nvSpPr>
          <p:spPr bwMode="auto">
            <a:xfrm flipH="1">
              <a:off x="3555193" y="4369767"/>
              <a:ext cx="1731032" cy="926960"/>
            </a:xfrm>
            <a:prstGeom prst="line">
              <a:avLst/>
            </a:prstGeom>
            <a:noFill/>
            <a:ln w="57150">
              <a:solidFill>
                <a:srgbClr val="000099"/>
              </a:solidFill>
              <a:round/>
              <a:headEnd/>
              <a:tailEnd type="arrow" w="med" len="med"/>
            </a:ln>
          </p:spPr>
          <p:txBody>
            <a:bodyPr/>
            <a:lstStyle/>
            <a:p>
              <a:endParaRPr lang="fr-FR"/>
            </a:p>
          </p:txBody>
        </p:sp>
        <p:sp>
          <p:nvSpPr>
            <p:cNvPr id="45" name="Rectangle 68"/>
            <p:cNvSpPr>
              <a:spLocks noChangeArrowheads="1"/>
            </p:cNvSpPr>
            <p:nvPr/>
          </p:nvSpPr>
          <p:spPr bwMode="auto">
            <a:xfrm>
              <a:off x="5369845" y="6107566"/>
              <a:ext cx="3528940" cy="640441"/>
            </a:xfrm>
            <a:prstGeom prst="rect">
              <a:avLst/>
            </a:prstGeom>
            <a:noFill/>
            <a:ln w="9525">
              <a:noFill/>
              <a:miter lim="800000"/>
              <a:headEnd/>
              <a:tailEnd/>
            </a:ln>
            <a:effectLst/>
          </p:spPr>
          <p:txBody>
            <a:bodyPr>
              <a:spAutoFit/>
            </a:bodyPr>
            <a:lstStyle/>
            <a:p>
              <a:pPr algn="ctr">
                <a:defRPr/>
              </a:pPr>
              <a:r>
                <a:rPr lang="fr-FR" b="1" dirty="0">
                  <a:solidFill>
                    <a:schemeClr val="accent2"/>
                  </a:solidFill>
                  <a:effectLst>
                    <a:outerShdw blurRad="38100" dist="38100" dir="2700000" algn="tl">
                      <a:srgbClr val="000000"/>
                    </a:outerShdw>
                  </a:effectLst>
                </a:rPr>
                <a:t>Organisation pédagogique des enseignements</a:t>
              </a:r>
            </a:p>
          </p:txBody>
        </p:sp>
      </p:grpSp>
      <p:pic>
        <p:nvPicPr>
          <p:cNvPr id="43" name="Picture 2" descr="E:\TP TOURNANTS 2023\FORMATEUR ACADEMIQUE\CMI FORMATEUR CONTRACTUEL\SEGPAS\FORMATION CHAMPS ERE Le jeudi 9 MARS 9h-17h (a confirmer)\drive-download-20221221T154209Z-001\Segpa (pour ere)montauroux.jpg"/>
          <p:cNvPicPr>
            <a:picLocks noChangeAspect="1" noChangeArrowheads="1"/>
          </p:cNvPicPr>
          <p:nvPr/>
        </p:nvPicPr>
        <p:blipFill>
          <a:blip r:embed="rId5" cstate="print"/>
          <a:srcRect/>
          <a:stretch>
            <a:fillRect/>
          </a:stretch>
        </p:blipFill>
        <p:spPr bwMode="auto">
          <a:xfrm>
            <a:off x="1500166" y="4143380"/>
            <a:ext cx="2071702"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7" name="Picture 3" descr="E:\TP TOURNANTS 2023\FORMATEUR ACADEMIQUE\CMI FORMATEUR CONTRACTUEL\SEGPAS\FORMATION CHAMPS ERE Le jeudi 9 MARS 9h-17h (a confirmer)\drive-download-20221221T154209Z-001\segpa (pour ere) montauroux 2.jpg"/>
          <p:cNvPicPr>
            <a:picLocks noChangeAspect="1" noChangeArrowheads="1"/>
          </p:cNvPicPr>
          <p:nvPr/>
        </p:nvPicPr>
        <p:blipFill>
          <a:blip r:embed="rId3" cstate="print"/>
          <a:srcRect t="34540" r="35855" b="11184"/>
          <a:stretch>
            <a:fillRect/>
          </a:stretch>
        </p:blipFill>
        <p:spPr bwMode="auto">
          <a:xfrm>
            <a:off x="45429" y="3143248"/>
            <a:ext cx="1526175" cy="12913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19460" name="Image 3"/>
          <p:cNvPicPr>
            <a:picLocks noChangeAspect="1" noChangeArrowheads="1"/>
          </p:cNvPicPr>
          <p:nvPr/>
        </p:nvPicPr>
        <p:blipFill>
          <a:blip r:embed="rId4"/>
          <a:srcRect/>
          <a:stretch>
            <a:fillRect/>
          </a:stretch>
        </p:blipFill>
        <p:spPr bwMode="auto">
          <a:xfrm>
            <a:off x="185738" y="68263"/>
            <a:ext cx="1576387" cy="842962"/>
          </a:xfrm>
          <a:prstGeom prst="rect">
            <a:avLst/>
          </a:prstGeom>
          <a:noFill/>
          <a:ln w="9525">
            <a:noFill/>
            <a:miter lim="800000"/>
            <a:headEnd/>
            <a:tailEnd/>
          </a:ln>
        </p:spPr>
      </p:pic>
      <p:grpSp>
        <p:nvGrpSpPr>
          <p:cNvPr id="19464" name="Groupe 53"/>
          <p:cNvGrpSpPr>
            <a:grpSpLocks/>
          </p:cNvGrpSpPr>
          <p:nvPr/>
        </p:nvGrpSpPr>
        <p:grpSpPr bwMode="auto">
          <a:xfrm>
            <a:off x="285750" y="785813"/>
            <a:ext cx="8643938" cy="5500707"/>
            <a:chOff x="282614" y="793216"/>
            <a:chExt cx="8756228" cy="6072924"/>
          </a:xfrm>
        </p:grpSpPr>
        <p:grpSp>
          <p:nvGrpSpPr>
            <p:cNvPr id="19465" name="Groupe 51"/>
            <p:cNvGrpSpPr>
              <a:grpSpLocks/>
            </p:cNvGrpSpPr>
            <p:nvPr/>
          </p:nvGrpSpPr>
          <p:grpSpPr bwMode="auto">
            <a:xfrm>
              <a:off x="282614" y="793216"/>
              <a:ext cx="8756228" cy="5965189"/>
              <a:chOff x="285221" y="700829"/>
              <a:chExt cx="8679336" cy="6060137"/>
            </a:xfrm>
          </p:grpSpPr>
          <p:sp>
            <p:nvSpPr>
              <p:cNvPr id="19469" name="Oval 64"/>
              <p:cNvSpPr>
                <a:spLocks noChangeArrowheads="1"/>
              </p:cNvSpPr>
              <p:nvPr/>
            </p:nvSpPr>
            <p:spPr bwMode="auto">
              <a:xfrm>
                <a:off x="285221" y="780944"/>
                <a:ext cx="4470955" cy="2719497"/>
              </a:xfrm>
              <a:prstGeom prst="ellipse">
                <a:avLst/>
              </a:prstGeom>
              <a:solidFill>
                <a:srgbClr val="CCFF99"/>
              </a:solidFill>
              <a:ln w="19050">
                <a:solidFill>
                  <a:srgbClr val="000000"/>
                </a:solidFill>
                <a:round/>
                <a:headEnd/>
                <a:tailEnd/>
              </a:ln>
            </p:spPr>
            <p:txBody>
              <a:bodyPr tIns="10800" anchorCtr="1"/>
              <a:lstStyle/>
              <a:p>
                <a:pPr algn="ctr"/>
                <a:r>
                  <a:rPr lang="fr-FR" b="1">
                    <a:latin typeface="Arial Narrow" pitchFamily="34" charset="0"/>
                  </a:rPr>
                  <a:t>Groupe activités </a:t>
                </a:r>
              </a:p>
              <a:p>
                <a:pPr algn="ctr"/>
                <a:r>
                  <a:rPr lang="fr-FR" b="1">
                    <a:latin typeface="Arial Narrow" pitchFamily="34" charset="0"/>
                  </a:rPr>
                  <a:t>atelier 8 élèves</a:t>
                </a:r>
                <a:endParaRPr lang="fr-FR">
                  <a:latin typeface="Arial Narrow" pitchFamily="34" charset="0"/>
                </a:endParaRPr>
              </a:p>
            </p:txBody>
          </p:sp>
          <p:sp>
            <p:nvSpPr>
              <p:cNvPr id="19470" name="Oval 65"/>
              <p:cNvSpPr>
                <a:spLocks noChangeArrowheads="1"/>
              </p:cNvSpPr>
              <p:nvPr/>
            </p:nvSpPr>
            <p:spPr bwMode="auto">
              <a:xfrm>
                <a:off x="5234595" y="700829"/>
                <a:ext cx="3729962" cy="2163115"/>
              </a:xfrm>
              <a:prstGeom prst="ellipse">
                <a:avLst/>
              </a:prstGeom>
              <a:solidFill>
                <a:srgbClr val="FFFF99"/>
              </a:solidFill>
              <a:ln w="19050">
                <a:solidFill>
                  <a:srgbClr val="000000"/>
                </a:solidFill>
                <a:round/>
                <a:headEnd/>
                <a:tailEnd/>
              </a:ln>
            </p:spPr>
            <p:txBody>
              <a:bodyPr anchor="ctr" anchorCtr="1"/>
              <a:lstStyle/>
              <a:p>
                <a:pPr algn="ctr"/>
                <a:r>
                  <a:rPr lang="fr-FR" sz="1400" b="1">
                    <a:latin typeface="Arial Narrow" pitchFamily="34" charset="0"/>
                  </a:rPr>
                  <a:t>Groupe classe </a:t>
                </a:r>
              </a:p>
              <a:p>
                <a:pPr algn="ctr"/>
                <a:r>
                  <a:rPr lang="fr-FR" sz="1400" b="1">
                    <a:latin typeface="Arial Narrow" pitchFamily="34" charset="0"/>
                  </a:rPr>
                  <a:t>de  8 élèves</a:t>
                </a:r>
              </a:p>
              <a:p>
                <a:pPr algn="ctr"/>
                <a:r>
                  <a:rPr lang="fr-FR" sz="1400">
                    <a:latin typeface="Arial Narrow" pitchFamily="34" charset="0"/>
                  </a:rPr>
                  <a:t>apports  technologiques, synthèse, travaux pratiques (TP), SST, découverte professionnelle, recherche de stages, aide à la rédaction du rapport de stage, recherche de formations diplômantes…</a:t>
                </a:r>
              </a:p>
            </p:txBody>
          </p:sp>
          <p:sp>
            <p:nvSpPr>
              <p:cNvPr id="19471" name="Oval 66"/>
              <p:cNvSpPr>
                <a:spLocks noChangeArrowheads="1"/>
              </p:cNvSpPr>
              <p:nvPr/>
            </p:nvSpPr>
            <p:spPr bwMode="auto">
              <a:xfrm>
                <a:off x="579466" y="4365625"/>
                <a:ext cx="2808285" cy="1863790"/>
              </a:xfrm>
              <a:prstGeom prst="ellipse">
                <a:avLst/>
              </a:prstGeom>
              <a:solidFill>
                <a:srgbClr val="FFCCFF"/>
              </a:solidFill>
              <a:ln w="19050">
                <a:solidFill>
                  <a:srgbClr val="000000"/>
                </a:solidFill>
                <a:round/>
                <a:headEnd/>
                <a:tailEnd/>
              </a:ln>
            </p:spPr>
            <p:txBody>
              <a:bodyPr anchor="ctr" anchorCtr="1"/>
              <a:lstStyle/>
              <a:p>
                <a:pPr algn="ctr"/>
                <a:r>
                  <a:rPr lang="fr-FR" sz="1400" b="1" dirty="0">
                    <a:latin typeface="Arial Narrow" pitchFamily="34" charset="0"/>
                  </a:rPr>
                  <a:t>TP</a:t>
                </a:r>
                <a:r>
                  <a:rPr lang="fr-FR" sz="1400" dirty="0">
                    <a:latin typeface="Arial Narrow" pitchFamily="34" charset="0"/>
                  </a:rPr>
                  <a:t> </a:t>
                </a:r>
                <a:r>
                  <a:rPr lang="fr-FR" sz="1400" b="1" dirty="0" smtClean="0">
                    <a:latin typeface="Arial Narrow" pitchFamily="34" charset="0"/>
                  </a:rPr>
                  <a:t>sur zone </a:t>
                </a:r>
                <a:r>
                  <a:rPr lang="fr-FR" sz="1400" b="1" dirty="0" err="1" smtClean="0">
                    <a:latin typeface="Arial Narrow" pitchFamily="34" charset="0"/>
                  </a:rPr>
                  <a:t>ext</a:t>
                </a:r>
                <a:r>
                  <a:rPr lang="fr-FR" sz="1400" b="1" dirty="0">
                    <a:latin typeface="Arial Narrow" pitchFamily="34" charset="0"/>
                  </a:rPr>
                  <a:t> :</a:t>
                </a:r>
                <a:endParaRPr lang="fr-FR" sz="1400" dirty="0">
                  <a:latin typeface="Arial Narrow" pitchFamily="34" charset="0"/>
                </a:endParaRPr>
              </a:p>
              <a:p>
                <a:pPr algn="ctr"/>
                <a:r>
                  <a:rPr lang="fr-FR" sz="1400" dirty="0">
                    <a:latin typeface="Arial Narrow" pitchFamily="34" charset="0"/>
                  </a:rPr>
                  <a:t>mise en œuvre de techniques de découverte des métiers </a:t>
                </a:r>
                <a:r>
                  <a:rPr lang="fr-FR" sz="1400">
                    <a:latin typeface="Arial Narrow" pitchFamily="34" charset="0"/>
                  </a:rPr>
                  <a:t>du </a:t>
                </a:r>
                <a:r>
                  <a:rPr lang="fr-FR" sz="1400" smtClean="0">
                    <a:latin typeface="Arial Narrow" pitchFamily="34" charset="0"/>
                  </a:rPr>
                  <a:t>champ </a:t>
                </a:r>
                <a:r>
                  <a:rPr lang="fr-FR" sz="1400" dirty="0">
                    <a:latin typeface="Arial Narrow" pitchFamily="34" charset="0"/>
                  </a:rPr>
                  <a:t>professionnel </a:t>
                </a:r>
                <a:r>
                  <a:rPr lang="fr-FR" sz="1400" dirty="0" smtClean="0">
                    <a:latin typeface="Arial Narrow" pitchFamily="34" charset="0"/>
                  </a:rPr>
                  <a:t>« ERE »</a:t>
                </a:r>
                <a:r>
                  <a:rPr lang="fr-FR" sz="1400" dirty="0">
                    <a:latin typeface="Arial Narrow" pitchFamily="34" charset="0"/>
                  </a:rPr>
                  <a:t>  sur la base des TP formalisés</a:t>
                </a:r>
                <a:r>
                  <a:rPr lang="fr-FR" dirty="0"/>
                  <a:t> </a:t>
                </a:r>
              </a:p>
            </p:txBody>
          </p:sp>
          <p:sp>
            <p:nvSpPr>
              <p:cNvPr id="19472" name="Oval 68"/>
              <p:cNvSpPr>
                <a:spLocks noChangeArrowheads="1"/>
              </p:cNvSpPr>
              <p:nvPr/>
            </p:nvSpPr>
            <p:spPr bwMode="auto">
              <a:xfrm>
                <a:off x="4394226" y="2623598"/>
                <a:ext cx="2160587" cy="1602329"/>
              </a:xfrm>
              <a:prstGeom prst="ellipse">
                <a:avLst/>
              </a:prstGeom>
              <a:solidFill>
                <a:srgbClr val="FFCC66"/>
              </a:solidFill>
              <a:ln w="19050">
                <a:solidFill>
                  <a:srgbClr val="000000"/>
                </a:solidFill>
                <a:round/>
                <a:headEnd/>
                <a:tailEnd/>
              </a:ln>
            </p:spPr>
            <p:txBody>
              <a:bodyPr anchor="ctr" anchorCtr="1"/>
              <a:lstStyle/>
              <a:p>
                <a:pPr algn="ctr"/>
                <a:endParaRPr lang="fr-FR" sz="900" b="1" dirty="0"/>
              </a:p>
              <a:p>
                <a:pPr algn="ctr"/>
                <a:r>
                  <a:rPr lang="fr-FR" sz="1400" b="1" dirty="0">
                    <a:latin typeface="Arial Narrow" pitchFamily="34" charset="0"/>
                  </a:rPr>
                  <a:t>Construction de </a:t>
                </a:r>
                <a:r>
                  <a:rPr lang="fr-FR" sz="1400" b="1" dirty="0" smtClean="0">
                    <a:latin typeface="Arial Narrow" pitchFamily="34" charset="0"/>
                  </a:rPr>
                  <a:t>zones et réalisation </a:t>
                </a:r>
                <a:r>
                  <a:rPr lang="fr-FR" sz="1400" b="1" dirty="0">
                    <a:latin typeface="Arial Narrow" pitchFamily="34" charset="0"/>
                  </a:rPr>
                  <a:t>des TP </a:t>
                </a:r>
                <a:r>
                  <a:rPr lang="fr-FR" sz="1400" dirty="0">
                    <a:latin typeface="Arial Narrow" pitchFamily="34" charset="0"/>
                  </a:rPr>
                  <a:t>par 2 élèves en rotation (4 x 2)</a:t>
                </a:r>
                <a:endParaRPr lang="fr-FR" sz="1400" dirty="0">
                  <a:solidFill>
                    <a:srgbClr val="000000"/>
                  </a:solidFill>
                  <a:latin typeface="Arial Narrow" pitchFamily="34" charset="0"/>
                </a:endParaRPr>
              </a:p>
              <a:p>
                <a:endParaRPr lang="fr-FR" sz="1400" b="1" dirty="0">
                  <a:latin typeface="Arial Narrow" pitchFamily="34" charset="0"/>
                </a:endParaRPr>
              </a:p>
            </p:txBody>
          </p:sp>
          <p:sp>
            <p:nvSpPr>
              <p:cNvPr id="19473" name="AutoShape 72"/>
              <p:cNvSpPr>
                <a:spLocks/>
              </p:cNvSpPr>
              <p:nvPr/>
            </p:nvSpPr>
            <p:spPr bwMode="auto">
              <a:xfrm>
                <a:off x="4972076" y="845291"/>
                <a:ext cx="190788" cy="1698192"/>
              </a:xfrm>
              <a:prstGeom prst="rightBrace">
                <a:avLst>
                  <a:gd name="adj1" fmla="val 75081"/>
                  <a:gd name="adj2" fmla="val 50000"/>
                </a:avLst>
              </a:prstGeom>
              <a:noFill/>
              <a:ln w="57150">
                <a:solidFill>
                  <a:schemeClr val="tx1"/>
                </a:solidFill>
                <a:round/>
                <a:headEnd/>
                <a:tailEnd/>
              </a:ln>
            </p:spPr>
            <p:txBody>
              <a:bodyPr/>
              <a:lstStyle/>
              <a:p>
                <a:endParaRPr lang="fr-FR"/>
              </a:p>
            </p:txBody>
          </p:sp>
          <p:sp>
            <p:nvSpPr>
              <p:cNvPr id="19474" name="Oval 73"/>
              <p:cNvSpPr>
                <a:spLocks noChangeArrowheads="1"/>
              </p:cNvSpPr>
              <p:nvPr/>
            </p:nvSpPr>
            <p:spPr bwMode="auto">
              <a:xfrm>
                <a:off x="859061" y="1844676"/>
                <a:ext cx="1161855" cy="869950"/>
              </a:xfrm>
              <a:prstGeom prst="ellipse">
                <a:avLst/>
              </a:prstGeom>
              <a:solidFill>
                <a:srgbClr val="FFCCFF"/>
              </a:solidFill>
              <a:ln w="9525">
                <a:solidFill>
                  <a:srgbClr val="000000"/>
                </a:solidFill>
                <a:round/>
                <a:headEnd/>
                <a:tailEnd/>
              </a:ln>
            </p:spPr>
            <p:txBody>
              <a:bodyPr/>
              <a:lstStyle/>
              <a:p>
                <a:pPr algn="ctr"/>
                <a:r>
                  <a:rPr lang="fr-FR" sz="1400" b="1">
                    <a:latin typeface="Arial Narrow" pitchFamily="34" charset="0"/>
                  </a:rPr>
                  <a:t>4 élèves en TP</a:t>
                </a:r>
              </a:p>
            </p:txBody>
          </p:sp>
          <p:sp>
            <p:nvSpPr>
              <p:cNvPr id="19475" name="Oval 74"/>
              <p:cNvSpPr>
                <a:spLocks noChangeArrowheads="1"/>
              </p:cNvSpPr>
              <p:nvPr/>
            </p:nvSpPr>
            <p:spPr bwMode="auto">
              <a:xfrm>
                <a:off x="1587527" y="2636839"/>
                <a:ext cx="1806574" cy="647700"/>
              </a:xfrm>
              <a:prstGeom prst="ellipse">
                <a:avLst/>
              </a:prstGeom>
              <a:solidFill>
                <a:schemeClr val="accent1"/>
              </a:solidFill>
              <a:ln w="9525">
                <a:solidFill>
                  <a:srgbClr val="000000"/>
                </a:solidFill>
                <a:round/>
                <a:headEnd/>
                <a:tailEnd/>
              </a:ln>
            </p:spPr>
            <p:txBody>
              <a:bodyPr/>
              <a:lstStyle/>
              <a:p>
                <a:pPr algn="ctr"/>
                <a:r>
                  <a:rPr lang="fr-FR" sz="1400" b="1">
                    <a:latin typeface="Arial Narrow" pitchFamily="34" charset="0"/>
                  </a:rPr>
                  <a:t>2 élèves en recherche</a:t>
                </a:r>
              </a:p>
            </p:txBody>
          </p:sp>
          <p:sp>
            <p:nvSpPr>
              <p:cNvPr id="19476" name="Oval 75"/>
              <p:cNvSpPr>
                <a:spLocks noChangeArrowheads="1"/>
              </p:cNvSpPr>
              <p:nvPr/>
            </p:nvSpPr>
            <p:spPr bwMode="auto">
              <a:xfrm>
                <a:off x="2078473" y="1742327"/>
                <a:ext cx="2672941" cy="965947"/>
              </a:xfrm>
              <a:prstGeom prst="ellipse">
                <a:avLst/>
              </a:prstGeom>
              <a:solidFill>
                <a:srgbClr val="FFCC66"/>
              </a:solidFill>
              <a:ln w="9525">
                <a:solidFill>
                  <a:srgbClr val="000000"/>
                </a:solidFill>
                <a:round/>
                <a:headEnd/>
                <a:tailEnd/>
              </a:ln>
            </p:spPr>
            <p:txBody>
              <a:bodyPr/>
              <a:lstStyle/>
              <a:p>
                <a:pPr algn="ctr"/>
                <a:r>
                  <a:rPr lang="fr-FR" sz="1400" b="1" dirty="0">
                    <a:latin typeface="Arial Narrow" pitchFamily="34" charset="0"/>
                  </a:rPr>
                  <a:t>2 élèves </a:t>
                </a:r>
                <a:r>
                  <a:rPr lang="fr-FR" sz="1400" b="1" dirty="0" smtClean="0">
                    <a:latin typeface="Arial Narrow" pitchFamily="34" charset="0"/>
                  </a:rPr>
                  <a:t>en évolution sur une zone définie en extérieure</a:t>
                </a:r>
                <a:endParaRPr lang="fr-FR" sz="1400" b="1" dirty="0" smtClean="0">
                  <a:latin typeface="Arial Narrow" pitchFamily="34" charset="0"/>
                </a:endParaRPr>
              </a:p>
              <a:p>
                <a:pPr algn="ctr"/>
                <a:endParaRPr lang="fr-FR" sz="1400" b="1" dirty="0" smtClean="0">
                  <a:latin typeface="Arial Narrow" pitchFamily="34" charset="0"/>
                </a:endParaRPr>
              </a:p>
              <a:p>
                <a:pPr algn="ctr"/>
                <a:endParaRPr lang="fr-FR" sz="1400" b="1" dirty="0" smtClean="0">
                  <a:latin typeface="Arial Narrow" pitchFamily="34" charset="0"/>
                </a:endParaRPr>
              </a:p>
              <a:p>
                <a:pPr algn="ctr"/>
                <a:endParaRPr lang="fr-FR" sz="1400" b="1" dirty="0">
                  <a:latin typeface="Arial Narrow" pitchFamily="34" charset="0"/>
                </a:endParaRPr>
              </a:p>
            </p:txBody>
          </p:sp>
          <p:sp>
            <p:nvSpPr>
              <p:cNvPr id="19477" name="Line 67"/>
              <p:cNvSpPr>
                <a:spLocks noChangeShapeType="1"/>
              </p:cNvSpPr>
              <p:nvPr/>
            </p:nvSpPr>
            <p:spPr bwMode="auto">
              <a:xfrm>
                <a:off x="1393852" y="2714626"/>
                <a:ext cx="482600" cy="1651001"/>
              </a:xfrm>
              <a:prstGeom prst="line">
                <a:avLst/>
              </a:prstGeom>
              <a:noFill/>
              <a:ln w="9525">
                <a:solidFill>
                  <a:srgbClr val="000000"/>
                </a:solidFill>
                <a:round/>
                <a:headEnd type="oval" w="med" len="med"/>
                <a:tailEnd type="oval" w="med" len="med"/>
              </a:ln>
            </p:spPr>
            <p:txBody>
              <a:bodyPr/>
              <a:lstStyle/>
              <a:p>
                <a:endParaRPr lang="fr-FR"/>
              </a:p>
            </p:txBody>
          </p:sp>
          <p:sp>
            <p:nvSpPr>
              <p:cNvPr id="19478" name="Line 71"/>
              <p:cNvSpPr>
                <a:spLocks noChangeShapeType="1"/>
              </p:cNvSpPr>
              <p:nvPr/>
            </p:nvSpPr>
            <p:spPr bwMode="auto">
              <a:xfrm>
                <a:off x="3532215" y="2708277"/>
                <a:ext cx="862012" cy="577850"/>
              </a:xfrm>
              <a:prstGeom prst="line">
                <a:avLst/>
              </a:prstGeom>
              <a:noFill/>
              <a:ln w="9525">
                <a:solidFill>
                  <a:srgbClr val="000000"/>
                </a:solidFill>
                <a:round/>
                <a:headEnd type="oval" w="med" len="med"/>
                <a:tailEnd type="oval" w="med" len="med"/>
              </a:ln>
            </p:spPr>
            <p:txBody>
              <a:bodyPr/>
              <a:lstStyle/>
              <a:p>
                <a:endParaRPr lang="fr-FR"/>
              </a:p>
            </p:txBody>
          </p:sp>
          <p:sp>
            <p:nvSpPr>
              <p:cNvPr id="19479" name="Rectangle 76"/>
              <p:cNvSpPr>
                <a:spLocks noChangeArrowheads="1"/>
              </p:cNvSpPr>
              <p:nvPr/>
            </p:nvSpPr>
            <p:spPr bwMode="auto">
              <a:xfrm>
                <a:off x="6454006" y="4546366"/>
                <a:ext cx="2449512" cy="828485"/>
              </a:xfrm>
              <a:prstGeom prst="rect">
                <a:avLst/>
              </a:prstGeom>
              <a:noFill/>
              <a:ln w="9525">
                <a:noFill/>
                <a:miter lim="800000"/>
                <a:headEnd/>
                <a:tailEnd/>
              </a:ln>
            </p:spPr>
            <p:txBody>
              <a:bodyPr>
                <a:spAutoFit/>
              </a:bodyPr>
              <a:lstStyle/>
              <a:p>
                <a:pPr algn="ctr"/>
                <a:r>
                  <a:rPr lang="fr-FR" sz="1400" b="1" dirty="0">
                    <a:solidFill>
                      <a:schemeClr val="accent2"/>
                    </a:solidFill>
                  </a:rPr>
                  <a:t>Activités en groupe sur la base d’une démarche de projet</a:t>
                </a:r>
              </a:p>
            </p:txBody>
          </p:sp>
          <p:sp>
            <p:nvSpPr>
              <p:cNvPr id="19480" name="Rectangle 77"/>
              <p:cNvSpPr>
                <a:spLocks noChangeArrowheads="1"/>
              </p:cNvSpPr>
              <p:nvPr/>
            </p:nvSpPr>
            <p:spPr bwMode="auto">
              <a:xfrm>
                <a:off x="572113" y="6229418"/>
                <a:ext cx="2736849" cy="531548"/>
              </a:xfrm>
              <a:prstGeom prst="rect">
                <a:avLst/>
              </a:prstGeom>
              <a:noFill/>
              <a:ln w="9525">
                <a:noFill/>
                <a:miter lim="800000"/>
                <a:headEnd/>
                <a:tailEnd/>
              </a:ln>
            </p:spPr>
            <p:txBody>
              <a:bodyPr>
                <a:spAutoFit/>
              </a:bodyPr>
              <a:lstStyle/>
              <a:p>
                <a:pPr algn="ctr"/>
                <a:r>
                  <a:rPr lang="fr-FR" sz="1400" b="1" dirty="0">
                    <a:solidFill>
                      <a:schemeClr val="accent2"/>
                    </a:solidFill>
                  </a:rPr>
                  <a:t>Organisation pédagogique possible</a:t>
                </a:r>
              </a:p>
            </p:txBody>
          </p:sp>
          <p:sp>
            <p:nvSpPr>
              <p:cNvPr id="19481" name="Line 70"/>
              <p:cNvSpPr>
                <a:spLocks noChangeShapeType="1"/>
              </p:cNvSpPr>
              <p:nvPr/>
            </p:nvSpPr>
            <p:spPr bwMode="auto">
              <a:xfrm>
                <a:off x="2379692" y="3284536"/>
                <a:ext cx="1563758" cy="1021885"/>
              </a:xfrm>
              <a:prstGeom prst="line">
                <a:avLst/>
              </a:prstGeom>
              <a:noFill/>
              <a:ln w="9525">
                <a:solidFill>
                  <a:srgbClr val="000000"/>
                </a:solidFill>
                <a:round/>
                <a:headEnd type="oval" w="med" len="med"/>
                <a:tailEnd type="oval" w="med" len="med"/>
              </a:ln>
            </p:spPr>
            <p:txBody>
              <a:bodyPr/>
              <a:lstStyle/>
              <a:p>
                <a:endParaRPr lang="fr-FR"/>
              </a:p>
            </p:txBody>
          </p:sp>
        </p:grpSp>
        <p:sp>
          <p:nvSpPr>
            <p:cNvPr id="19466" name="Oval 69"/>
            <p:cNvSpPr>
              <a:spLocks noChangeArrowheads="1"/>
            </p:cNvSpPr>
            <p:nvPr/>
          </p:nvSpPr>
          <p:spPr bwMode="auto">
            <a:xfrm>
              <a:off x="3032493" y="4221186"/>
              <a:ext cx="3618301" cy="2644954"/>
            </a:xfrm>
            <a:prstGeom prst="ellipse">
              <a:avLst/>
            </a:prstGeom>
            <a:solidFill>
              <a:schemeClr val="accent1"/>
            </a:solidFill>
            <a:ln w="19050">
              <a:solidFill>
                <a:srgbClr val="000000"/>
              </a:solidFill>
              <a:round/>
              <a:headEnd/>
              <a:tailEnd/>
            </a:ln>
          </p:spPr>
          <p:txBody>
            <a:bodyPr anchor="ctr" anchorCtr="1"/>
            <a:lstStyle/>
            <a:p>
              <a:pPr algn="ctr"/>
              <a:endParaRPr lang="fr-FR" sz="1400" b="1" dirty="0" smtClean="0">
                <a:latin typeface="Arial Narrow" pitchFamily="34" charset="0"/>
              </a:endParaRPr>
            </a:p>
            <a:p>
              <a:pPr algn="ctr"/>
              <a:r>
                <a:rPr lang="fr-FR" sz="1400" b="1" dirty="0" smtClean="0">
                  <a:latin typeface="Arial Narrow" pitchFamily="34" charset="0"/>
                </a:rPr>
                <a:t>Recherche </a:t>
              </a:r>
              <a:r>
                <a:rPr lang="fr-FR" sz="1400" b="1" dirty="0">
                  <a:latin typeface="Arial Narrow" pitchFamily="34" charset="0"/>
                </a:rPr>
                <a:t>en </a:t>
              </a:r>
              <a:r>
                <a:rPr lang="fr-FR" sz="1400" b="1" dirty="0" smtClean="0">
                  <a:latin typeface="Arial Narrow" pitchFamily="34" charset="0"/>
                </a:rPr>
                <a:t>zone lancement externe avec ressources (papiers ou numériques) :</a:t>
              </a:r>
              <a:endParaRPr lang="fr-FR" sz="1400" dirty="0">
                <a:latin typeface="Arial Narrow" pitchFamily="34" charset="0"/>
              </a:endParaRPr>
            </a:p>
            <a:p>
              <a:pPr algn="ctr">
                <a:spcBef>
                  <a:spcPts val="400"/>
                </a:spcBef>
              </a:pPr>
              <a:r>
                <a:rPr lang="fr-FR" sz="1400" dirty="0">
                  <a:latin typeface="Arial Narrow" pitchFamily="34" charset="0"/>
                </a:rPr>
                <a:t>Information sur des produits mis en œuvre dans le cadre des TP, information sur les métiers et les formations, recherche d’entreprises d’accueil pour les stages, rédaction de productions diverses…</a:t>
              </a:r>
            </a:p>
          </p:txBody>
        </p:sp>
      </p:grpSp>
      <p:sp>
        <p:nvSpPr>
          <p:cNvPr id="50"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52" name="Connecteur droit 51"/>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53"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54"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1026" name="Picture 2" descr="E:\TP TOURNANTS 2023\FORMATEUR ACADEMIQUE\CMI FORMATEUR CONTRACTUEL\SEGPAS\FORMATION CHAMPS ERE Le jeudi 9 MARS 9h-17h (a confirmer)\drive-download-20221221T154209Z-001\Segpa (pour ere)montauroux.jpg"/>
          <p:cNvPicPr>
            <a:picLocks noChangeAspect="1" noChangeArrowheads="1"/>
          </p:cNvPicPr>
          <p:nvPr/>
        </p:nvPicPr>
        <p:blipFill>
          <a:blip r:embed="rId5" cstate="print"/>
          <a:srcRect/>
          <a:stretch>
            <a:fillRect/>
          </a:stretch>
        </p:blipFill>
        <p:spPr bwMode="auto">
          <a:xfrm>
            <a:off x="7500958" y="2786058"/>
            <a:ext cx="1428760" cy="14287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8" name="Groupe 57"/>
          <p:cNvGrpSpPr/>
          <p:nvPr/>
        </p:nvGrpSpPr>
        <p:grpSpPr>
          <a:xfrm>
            <a:off x="6858016" y="5000636"/>
            <a:ext cx="1500198" cy="1214446"/>
            <a:chOff x="4714876" y="4143380"/>
            <a:chExt cx="2286016" cy="2071702"/>
          </a:xfrm>
        </p:grpSpPr>
        <p:pic>
          <p:nvPicPr>
            <p:cNvPr id="59" name="Picture 6" descr="Table Detente avec tonnelle - table de jardin pas cher"/>
            <p:cNvPicPr>
              <a:picLocks noChangeAspect="1" noChangeArrowheads="1"/>
            </p:cNvPicPr>
            <p:nvPr/>
          </p:nvPicPr>
          <p:blipFill>
            <a:blip r:embed="rId6"/>
            <a:srcRect l="7461" t="6627" r="32854" b="7215"/>
            <a:stretch>
              <a:fillRect/>
            </a:stretch>
          </p:blipFill>
          <p:spPr bwMode="auto">
            <a:xfrm>
              <a:off x="4714876" y="4143380"/>
              <a:ext cx="2286016" cy="2071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0" name="Picture 7" descr="E:\TP TOURNANTS 2023\FORMATEUR ACADEMIQUE\CMI FORMATEUR CONTRACTUEL\SEGPAS\FORMATION CHAMPS ERE Le jeudi 9 MARS 9h-17h (a confirmer)\ERE PROJET SEGPA\eleves2-removebg-preview.png"/>
            <p:cNvPicPr>
              <a:picLocks noChangeAspect="1" noChangeArrowheads="1"/>
            </p:cNvPicPr>
            <p:nvPr/>
          </p:nvPicPr>
          <p:blipFill>
            <a:blip r:embed="rId7"/>
            <a:srcRect/>
            <a:stretch>
              <a:fillRect/>
            </a:stretch>
          </p:blipFill>
          <p:spPr bwMode="auto">
            <a:xfrm>
              <a:off x="5929322" y="5000636"/>
              <a:ext cx="352425" cy="485775"/>
            </a:xfrm>
            <a:prstGeom prst="rect">
              <a:avLst/>
            </a:prstGeom>
            <a:noFill/>
          </p:spPr>
        </p:pic>
      </p:grpSp>
      <p:sp>
        <p:nvSpPr>
          <p:cNvPr id="61" name="Line 70"/>
          <p:cNvSpPr>
            <a:spLocks noChangeShapeType="1"/>
          </p:cNvSpPr>
          <p:nvPr/>
        </p:nvSpPr>
        <p:spPr bwMode="auto">
          <a:xfrm>
            <a:off x="6357951" y="5643578"/>
            <a:ext cx="571504" cy="45719"/>
          </a:xfrm>
          <a:prstGeom prst="line">
            <a:avLst/>
          </a:prstGeom>
          <a:noFill/>
          <a:ln w="9525">
            <a:solidFill>
              <a:srgbClr val="000000"/>
            </a:solidFill>
            <a:round/>
            <a:headEnd type="oval" w="med" len="med"/>
            <a:tailEnd type="oval" w="med" len="med"/>
          </a:ln>
        </p:spPr>
        <p:txBody>
          <a:bodyPr/>
          <a:lstStyle/>
          <a:p>
            <a:endParaRPr lang="fr-F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20484"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grpSp>
        <p:nvGrpSpPr>
          <p:cNvPr id="20488" name="Group 329"/>
          <p:cNvGrpSpPr>
            <a:grpSpLocks/>
          </p:cNvGrpSpPr>
          <p:nvPr/>
        </p:nvGrpSpPr>
        <p:grpSpPr bwMode="auto">
          <a:xfrm>
            <a:off x="1987550" y="3663950"/>
            <a:ext cx="936625" cy="647700"/>
            <a:chOff x="2562" y="2523"/>
            <a:chExt cx="590" cy="408"/>
          </a:xfrm>
        </p:grpSpPr>
        <p:sp>
          <p:nvSpPr>
            <p:cNvPr id="20570" name="Line 322"/>
            <p:cNvSpPr>
              <a:spLocks noChangeShapeType="1"/>
            </p:cNvSpPr>
            <p:nvPr/>
          </p:nvSpPr>
          <p:spPr bwMode="auto">
            <a:xfrm>
              <a:off x="2562" y="2931"/>
              <a:ext cx="590" cy="0"/>
            </a:xfrm>
            <a:prstGeom prst="line">
              <a:avLst/>
            </a:prstGeom>
            <a:noFill/>
            <a:ln w="57150">
              <a:solidFill>
                <a:schemeClr val="bg2"/>
              </a:solidFill>
              <a:round/>
              <a:headEnd/>
              <a:tailEnd type="arrow" w="med" len="med"/>
            </a:ln>
          </p:spPr>
          <p:txBody>
            <a:bodyPr/>
            <a:lstStyle/>
            <a:p>
              <a:endParaRPr lang="fr-FR"/>
            </a:p>
          </p:txBody>
        </p:sp>
        <p:sp>
          <p:nvSpPr>
            <p:cNvPr id="20571" name="Line 323"/>
            <p:cNvSpPr>
              <a:spLocks noChangeShapeType="1"/>
            </p:cNvSpPr>
            <p:nvPr/>
          </p:nvSpPr>
          <p:spPr bwMode="auto">
            <a:xfrm flipV="1">
              <a:off x="2562" y="2523"/>
              <a:ext cx="0" cy="408"/>
            </a:xfrm>
            <a:prstGeom prst="line">
              <a:avLst/>
            </a:prstGeom>
            <a:noFill/>
            <a:ln w="57150">
              <a:solidFill>
                <a:schemeClr val="bg2"/>
              </a:solidFill>
              <a:round/>
              <a:headEnd/>
              <a:tailEnd/>
            </a:ln>
          </p:spPr>
          <p:txBody>
            <a:bodyPr/>
            <a:lstStyle/>
            <a:p>
              <a:endParaRPr lang="fr-FR"/>
            </a:p>
          </p:txBody>
        </p:sp>
      </p:grpSp>
      <p:grpSp>
        <p:nvGrpSpPr>
          <p:cNvPr id="20489" name="Group 320"/>
          <p:cNvGrpSpPr>
            <a:grpSpLocks/>
          </p:cNvGrpSpPr>
          <p:nvPr/>
        </p:nvGrpSpPr>
        <p:grpSpPr bwMode="auto">
          <a:xfrm>
            <a:off x="1985963" y="1358900"/>
            <a:ext cx="936625" cy="503238"/>
            <a:chOff x="2562" y="1253"/>
            <a:chExt cx="590" cy="317"/>
          </a:xfrm>
        </p:grpSpPr>
        <p:sp>
          <p:nvSpPr>
            <p:cNvPr id="20568" name="Line 318"/>
            <p:cNvSpPr>
              <a:spLocks noChangeShapeType="1"/>
            </p:cNvSpPr>
            <p:nvPr/>
          </p:nvSpPr>
          <p:spPr bwMode="auto">
            <a:xfrm>
              <a:off x="2562" y="1570"/>
              <a:ext cx="590" cy="0"/>
            </a:xfrm>
            <a:prstGeom prst="line">
              <a:avLst/>
            </a:prstGeom>
            <a:noFill/>
            <a:ln w="57150">
              <a:solidFill>
                <a:schemeClr val="bg2"/>
              </a:solidFill>
              <a:round/>
              <a:headEnd/>
              <a:tailEnd type="arrow" w="med" len="med"/>
            </a:ln>
          </p:spPr>
          <p:txBody>
            <a:bodyPr/>
            <a:lstStyle/>
            <a:p>
              <a:endParaRPr lang="fr-FR"/>
            </a:p>
          </p:txBody>
        </p:sp>
        <p:sp>
          <p:nvSpPr>
            <p:cNvPr id="20569" name="Line 319"/>
            <p:cNvSpPr>
              <a:spLocks noChangeShapeType="1"/>
            </p:cNvSpPr>
            <p:nvPr/>
          </p:nvSpPr>
          <p:spPr bwMode="auto">
            <a:xfrm flipV="1">
              <a:off x="2562" y="1253"/>
              <a:ext cx="0" cy="317"/>
            </a:xfrm>
            <a:prstGeom prst="line">
              <a:avLst/>
            </a:prstGeom>
            <a:noFill/>
            <a:ln w="57150">
              <a:solidFill>
                <a:schemeClr val="bg2"/>
              </a:solidFill>
              <a:round/>
              <a:headEnd/>
              <a:tailEnd/>
            </a:ln>
          </p:spPr>
          <p:txBody>
            <a:bodyPr/>
            <a:lstStyle/>
            <a:p>
              <a:endParaRPr lang="fr-FR"/>
            </a:p>
          </p:txBody>
        </p:sp>
      </p:grpSp>
      <p:grpSp>
        <p:nvGrpSpPr>
          <p:cNvPr id="20490" name="Group 328"/>
          <p:cNvGrpSpPr>
            <a:grpSpLocks/>
          </p:cNvGrpSpPr>
          <p:nvPr/>
        </p:nvGrpSpPr>
        <p:grpSpPr bwMode="auto">
          <a:xfrm>
            <a:off x="835025" y="3663950"/>
            <a:ext cx="2087563" cy="1871663"/>
            <a:chOff x="1837" y="2523"/>
            <a:chExt cx="1315" cy="1179"/>
          </a:xfrm>
        </p:grpSpPr>
        <p:sp>
          <p:nvSpPr>
            <p:cNvPr id="20566" name="Line 325"/>
            <p:cNvSpPr>
              <a:spLocks noChangeShapeType="1"/>
            </p:cNvSpPr>
            <p:nvPr/>
          </p:nvSpPr>
          <p:spPr bwMode="auto">
            <a:xfrm>
              <a:off x="1837" y="3702"/>
              <a:ext cx="1315" cy="0"/>
            </a:xfrm>
            <a:prstGeom prst="line">
              <a:avLst/>
            </a:prstGeom>
            <a:noFill/>
            <a:ln w="57150">
              <a:solidFill>
                <a:schemeClr val="bg2"/>
              </a:solidFill>
              <a:round/>
              <a:headEnd/>
              <a:tailEnd type="arrow" w="med" len="med"/>
            </a:ln>
          </p:spPr>
          <p:txBody>
            <a:bodyPr/>
            <a:lstStyle/>
            <a:p>
              <a:endParaRPr lang="fr-FR"/>
            </a:p>
          </p:txBody>
        </p:sp>
        <p:sp>
          <p:nvSpPr>
            <p:cNvPr id="20567" name="Line 326"/>
            <p:cNvSpPr>
              <a:spLocks noChangeShapeType="1"/>
            </p:cNvSpPr>
            <p:nvPr/>
          </p:nvSpPr>
          <p:spPr bwMode="auto">
            <a:xfrm flipV="1">
              <a:off x="1837" y="2523"/>
              <a:ext cx="0" cy="1179"/>
            </a:xfrm>
            <a:prstGeom prst="line">
              <a:avLst/>
            </a:prstGeom>
            <a:noFill/>
            <a:ln w="57150">
              <a:solidFill>
                <a:schemeClr val="bg2"/>
              </a:solidFill>
              <a:round/>
              <a:headEnd/>
              <a:tailEnd/>
            </a:ln>
          </p:spPr>
          <p:txBody>
            <a:bodyPr/>
            <a:lstStyle/>
            <a:p>
              <a:endParaRPr lang="fr-FR"/>
            </a:p>
          </p:txBody>
        </p:sp>
      </p:grpSp>
      <p:sp>
        <p:nvSpPr>
          <p:cNvPr id="20491" name="Rectangle 13"/>
          <p:cNvSpPr>
            <a:spLocks noChangeArrowheads="1"/>
          </p:cNvSpPr>
          <p:nvPr/>
        </p:nvSpPr>
        <p:spPr bwMode="auto">
          <a:xfrm>
            <a:off x="5500688" y="2786063"/>
            <a:ext cx="3455987" cy="646112"/>
          </a:xfrm>
          <a:prstGeom prst="rect">
            <a:avLst/>
          </a:prstGeom>
          <a:noFill/>
          <a:ln w="9525">
            <a:noFill/>
            <a:miter lim="800000"/>
            <a:headEnd/>
            <a:tailEnd/>
          </a:ln>
        </p:spPr>
        <p:txBody>
          <a:bodyPr>
            <a:spAutoFit/>
          </a:bodyPr>
          <a:lstStyle/>
          <a:p>
            <a:pPr algn="ctr"/>
            <a:r>
              <a:rPr lang="fr-FR" b="1">
                <a:solidFill>
                  <a:schemeClr val="accent2"/>
                </a:solidFill>
              </a:rPr>
              <a:t>des ressources disponibles sur le Moodle Académique</a:t>
            </a:r>
          </a:p>
        </p:txBody>
      </p:sp>
      <p:graphicFrame>
        <p:nvGraphicFramePr>
          <p:cNvPr id="22" name="Group 340"/>
          <p:cNvGraphicFramePr>
            <a:graphicFrameLocks noGrp="1"/>
          </p:cNvGraphicFramePr>
          <p:nvPr/>
        </p:nvGraphicFramePr>
        <p:xfrm>
          <a:off x="474662" y="922338"/>
          <a:ext cx="8455056" cy="5357228"/>
        </p:xfrm>
        <a:graphic>
          <a:graphicData uri="http://schemas.openxmlformats.org/drawingml/2006/table">
            <a:tbl>
              <a:tblPr/>
              <a:tblGrid>
                <a:gridCol w="3337024"/>
                <a:gridCol w="2189074"/>
                <a:gridCol w="2928958"/>
              </a:tblGrid>
              <a:tr h="316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Narrow" pitchFamily="34" charset="0"/>
                        </a:rPr>
                        <a:t>Plans </a:t>
                      </a:r>
                      <a:r>
                        <a:rPr kumimoji="0" lang="fr-FR" sz="1600" b="1" i="0" u="none" strike="noStrike" cap="none" normalizeH="0" baseline="0" dirty="0" smtClean="0">
                          <a:ln>
                            <a:noFill/>
                          </a:ln>
                          <a:solidFill>
                            <a:schemeClr val="tx1"/>
                          </a:solidFill>
                          <a:effectLst/>
                          <a:latin typeface="Arial Narrow" pitchFamily="34" charset="0"/>
                        </a:rPr>
                        <a:t>extérieurs et zonages</a:t>
                      </a:r>
                      <a:endParaRPr kumimoji="0" lang="fr-FR" sz="1600" b="1"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a:noFill/>
                    </a:lnL>
                    <a:lnR cap="flat">
                      <a:noFill/>
                    </a:lnR>
                    <a:lnT cap="flat">
                      <a:noFill/>
                    </a:lnT>
                    <a:lnB>
                      <a:noFill/>
                    </a:lnB>
                    <a:lnTlToBr>
                      <a:noFill/>
                    </a:lnTlToBr>
                    <a:lnBlToTr>
                      <a:noFill/>
                    </a:lnBlToTr>
                    <a:no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Narrow" pitchFamily="34" charset="0"/>
                        </a:rPr>
                        <a:t>Cahier des charges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11894">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Narrow" pitchFamily="34" charset="0"/>
                        </a:rPr>
                        <a:t>Ensemble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6414">
                <a:tc v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smtClean="0">
                          <a:ln>
                            <a:noFill/>
                          </a:ln>
                          <a:solidFill>
                            <a:schemeClr val="tx1"/>
                          </a:solidFill>
                          <a:effectLst/>
                          <a:latin typeface="Arial Narrow" pitchFamily="34" charset="0"/>
                        </a:rPr>
                        <a:t>Sous-ensembles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622">
                <a:tc v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rPr>
                        <a:t>Eléments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6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Narrow" pitchFamily="34" charset="0"/>
                        </a:rPr>
                        <a:t>Notices et Fiches contrats</a:t>
                      </a:r>
                      <a:endParaRPr kumimoji="0" lang="fr-FR" sz="1600" b="1"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dirty="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noFill/>
                  </a:tcPr>
                </a:tc>
              </a:tr>
              <a:tr h="3164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Narrow" pitchFamily="34" charset="0"/>
                        </a:rPr>
                        <a:t>Devis à faire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a:noFill/>
                    </a:lnL>
                    <a:lnR cap="flat">
                      <a:noFill/>
                    </a:lnR>
                    <a:lnT>
                      <a:noFill/>
                    </a:lnT>
                    <a:lnB>
                      <a:noFill/>
                    </a:lnB>
                    <a:lnTlToBr>
                      <a:noFill/>
                    </a:lnTlToBr>
                    <a:lnBlToTr>
                      <a:noFill/>
                    </a:lnBlToTr>
                    <a:noFill/>
                  </a:tcPr>
                </a:tc>
              </a:tr>
              <a:tr h="3025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1600" b="1" i="0" u="none" strike="noStrike" cap="none" normalizeH="0" baseline="0" dirty="0" smtClean="0">
                          <a:ln>
                            <a:noFill/>
                          </a:ln>
                          <a:solidFill>
                            <a:schemeClr val="tx1"/>
                          </a:solidFill>
                          <a:effectLst/>
                          <a:latin typeface="Arial Narrow" pitchFamily="34" charset="0"/>
                        </a:rPr>
                        <a:t>Travaux pratiques </a:t>
                      </a:r>
                      <a:r>
                        <a:rPr kumimoji="0" lang="fr-FR" sz="1600" b="1" i="0" u="none" strike="noStrike" cap="none" normalizeH="0" baseline="0" dirty="0" smtClean="0">
                          <a:ln>
                            <a:noFill/>
                          </a:ln>
                          <a:solidFill>
                            <a:schemeClr val="tx1"/>
                          </a:solidFill>
                          <a:effectLst/>
                          <a:latin typeface="Arial Narrow" pitchFamily="34" charset="0"/>
                        </a:rPr>
                        <a:t>formalisés / Projet</a:t>
                      </a:r>
                      <a:endParaRPr kumimoji="0" lang="fr-FR" sz="1600" b="1" i="0" u="none" strike="noStrike" cap="none" normalizeH="0" baseline="0" dirty="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0" i="0" u="none" strike="noStrike" cap="none" normalizeH="0" baseline="0" smtClean="0">
                        <a:ln>
                          <a:noFill/>
                        </a:ln>
                        <a:solidFill>
                          <a:schemeClr val="tx1"/>
                        </a:solidFill>
                        <a:effectLst/>
                        <a:latin typeface="Arial Narrow" pitchFamily="34" charset="0"/>
                      </a:endParaRPr>
                    </a:p>
                  </a:txBody>
                  <a:tcPr horzOverflow="overflow">
                    <a:lnL w="28575"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000" b="0" i="0" u="none" strike="noStrike" cap="none" normalizeH="0" baseline="0" smtClean="0">
                        <a:ln>
                          <a:noFill/>
                        </a:ln>
                        <a:solidFill>
                          <a:schemeClr val="tx1"/>
                        </a:solidFill>
                        <a:effectLst/>
                        <a:latin typeface="Arial Narrow" pitchFamily="34" charset="0"/>
                      </a:endParaRPr>
                    </a:p>
                  </a:txBody>
                  <a:tcPr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a:noFill/>
                    </a:lnB>
                    <a:lnTlToBr>
                      <a:noFill/>
                    </a:lnTlToBr>
                    <a:lnBlToTr>
                      <a:noFill/>
                    </a:lnBlToTr>
                    <a:noFill/>
                  </a:tcPr>
                </a:tc>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fr-FR" sz="1600" kern="1200" baseline="0" dirty="0" smtClean="0">
                          <a:solidFill>
                            <a:schemeClr val="tx1"/>
                          </a:solidFill>
                          <a:latin typeface="Arial Narrow" pitchFamily="34" charset="0"/>
                          <a:ea typeface="+mn-ea"/>
                          <a:cs typeface="+mn-cs"/>
                        </a:rPr>
                        <a:t>Créer et aménager un espace</a:t>
                      </a:r>
                      <a:endParaRPr kumimoji="0" lang="fr-FR" sz="1600" b="0" i="0" u="none" strike="sngStrike" cap="none" normalizeH="0" baseline="0" dirty="0" smtClean="0">
                        <a:ln>
                          <a:noFill/>
                        </a:ln>
                        <a:solidFill>
                          <a:schemeClr val="tx1"/>
                        </a:solidFill>
                        <a:effectLst/>
                        <a:latin typeface="Arial Narrow" pitchFamily="34" charset="0"/>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400" strike="noStrike" kern="1200" baseline="0" dirty="0" smtClean="0">
                          <a:solidFill>
                            <a:schemeClr val="tx1"/>
                          </a:solidFill>
                          <a:latin typeface="Arial Narrow" pitchFamily="34" charset="0"/>
                          <a:ea typeface="+mn-ea"/>
                          <a:cs typeface="+mn-cs"/>
                        </a:rPr>
                        <a:t>implanter, tracer, piqueter</a:t>
                      </a:r>
                      <a:endParaRPr kumimoji="0" lang="fr-FR"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400" strike="noStrike" kern="1200" baseline="0" dirty="0" smtClean="0">
                          <a:solidFill>
                            <a:schemeClr val="tx1"/>
                          </a:solidFill>
                          <a:latin typeface="Arial Narrow" pitchFamily="34" charset="0"/>
                          <a:ea typeface="+mn-ea"/>
                          <a:cs typeface="+mn-cs"/>
                        </a:rPr>
                        <a:t>mettre en place des maçonneries paysagères (murets, dallages,…)</a:t>
                      </a:r>
                      <a:endParaRPr kumimoji="0" lang="fr-FR"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400" strike="noStrike" kern="1200" baseline="0" dirty="0" smtClean="0">
                          <a:solidFill>
                            <a:schemeClr val="tx1"/>
                          </a:solidFill>
                          <a:latin typeface="Arial Narrow" pitchFamily="34" charset="0"/>
                          <a:ea typeface="+mn-ea"/>
                          <a:cs typeface="+mn-cs"/>
                        </a:rPr>
                        <a:t>niveler, préparer,</a:t>
                      </a:r>
                      <a:endParaRPr kumimoji="0" lang="fr-FR"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1631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vMerge="1">
                  <a:txBody>
                    <a:bodyPr/>
                    <a:lstStyle/>
                    <a:p>
                      <a:endParaRPr lang="fr-FR"/>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0" i="0" u="none" strike="noStrike" cap="none" normalizeH="0" baseline="0" dirty="0" smtClean="0">
                          <a:ln>
                            <a:noFill/>
                          </a:ln>
                          <a:solidFill>
                            <a:schemeClr val="tx1"/>
                          </a:solidFill>
                          <a:effectLst/>
                          <a:latin typeface="Arial Narrow" pitchFamily="34" charset="0"/>
                        </a:rPr>
                        <a:t>Planter, semer</a:t>
                      </a:r>
                      <a:endParaRPr kumimoji="0" lang="fr-FR" sz="14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200" kern="1200" baseline="0" dirty="0" smtClean="0">
                          <a:solidFill>
                            <a:schemeClr val="tx1"/>
                          </a:solidFill>
                          <a:latin typeface="+mn-lt"/>
                          <a:ea typeface="+mn-ea"/>
                          <a:cs typeface="+mn-cs"/>
                        </a:rPr>
                        <a:t>Entretenir un jardin, un domaine, un espace collectif</a:t>
                      </a:r>
                      <a:endParaRPr kumimoji="0" lang="fr-FR" sz="1200" b="0" i="0" u="none" strike="sng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200" kern="1200" baseline="0" dirty="0" smtClean="0">
                          <a:solidFill>
                            <a:schemeClr val="tx1"/>
                          </a:solidFill>
                          <a:latin typeface="+mn-lt"/>
                          <a:ea typeface="+mn-ea"/>
                          <a:cs typeface="+mn-cs"/>
                        </a:rPr>
                        <a:t>Fertiliser, arroser,</a:t>
                      </a:r>
                      <a:endParaRPr kumimoji="0" lang="fr-FR" sz="1200" b="0" i="0" u="none" strike="sng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64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r-FR" sz="1200" kern="1200" baseline="0" dirty="0" smtClean="0">
                          <a:solidFill>
                            <a:schemeClr val="tx1"/>
                          </a:solidFill>
                          <a:latin typeface="+mn-lt"/>
                          <a:ea typeface="+mn-ea"/>
                          <a:cs typeface="+mn-cs"/>
                        </a:rPr>
                        <a:t>Entretenir l’outillage et le matériel.</a:t>
                      </a:r>
                      <a:endParaRPr kumimoji="0" lang="fr-FR" sz="1200" b="0" i="0" u="none" strike="sng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rial Narrow" pitchFamily="34" charset="0"/>
                      </a:endParaRPr>
                    </a:p>
                  </a:txBody>
                  <a:tcP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pic>
        <p:nvPicPr>
          <p:cNvPr id="20565" name="Picture 19"/>
          <p:cNvPicPr preferRelativeResize="0">
            <a:picLocks noChangeArrowheads="1"/>
          </p:cNvPicPr>
          <p:nvPr/>
        </p:nvPicPr>
        <p:blipFill>
          <a:blip r:embed="rId4"/>
          <a:srcRect/>
          <a:stretch>
            <a:fillRect/>
          </a:stretch>
        </p:blipFill>
        <p:spPr bwMode="auto">
          <a:xfrm>
            <a:off x="6929454" y="1500174"/>
            <a:ext cx="1314450" cy="981075"/>
          </a:xfrm>
          <a:prstGeom prst="rect">
            <a:avLst/>
          </a:prstGeom>
          <a:noFill/>
          <a:ln w="0" algn="in">
            <a:noFill/>
            <a:miter lim="800000"/>
            <a:headEnd/>
            <a:tailEnd/>
          </a:ln>
        </p:spPr>
      </p:pic>
      <p:sp>
        <p:nvSpPr>
          <p:cNvPr id="20"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SEGPA champs ERE</a:t>
            </a:r>
            <a:endParaRPr lang="fr-FR" altLang="fr-FR" sz="1200" dirty="0">
              <a:latin typeface="Calibri" pitchFamily="34" charset="0"/>
            </a:endParaRPr>
          </a:p>
        </p:txBody>
      </p:sp>
      <p:cxnSp>
        <p:nvCxnSpPr>
          <p:cNvPr id="21" name="Connecteur droit 20"/>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24"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Ellipse 36"/>
          <p:cNvSpPr/>
          <p:nvPr/>
        </p:nvSpPr>
        <p:spPr>
          <a:xfrm>
            <a:off x="71470" y="1071546"/>
            <a:ext cx="9001124" cy="5072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21508"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13" name="Cube 12"/>
          <p:cNvSpPr/>
          <p:nvPr/>
        </p:nvSpPr>
        <p:spPr>
          <a:xfrm>
            <a:off x="428596" y="4143380"/>
            <a:ext cx="3000396" cy="1785950"/>
          </a:xfrm>
          <a:prstGeom prst="cub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TRIBU CONTRACTUEL</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Cube 13"/>
          <p:cNvSpPr/>
          <p:nvPr/>
        </p:nvSpPr>
        <p:spPr>
          <a:xfrm>
            <a:off x="5072066" y="4071942"/>
            <a:ext cx="3429024" cy="1928826"/>
          </a:xfrm>
          <a:prstGeom prst="cub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MOODLE ACADEMIQUE DU PARCOURS DE FORMATION DES ENSEIGNANTS EN SEGPA</a:t>
            </a:r>
            <a:endParaRPr lang="fr-FR"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1" name="Ellipse 30"/>
          <p:cNvSpPr/>
          <p:nvPr/>
        </p:nvSpPr>
        <p:spPr>
          <a:xfrm>
            <a:off x="1285852" y="1928802"/>
            <a:ext cx="2857520" cy="92869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solidFill>
                <a:schemeClr val="accent2"/>
              </a:soli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FORMATEUR /</a:t>
            </a: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e-TUTORAT</a:t>
            </a:r>
          </a:p>
          <a:p>
            <a:pPr algn="ctr"/>
            <a:endParaRPr lang="fr-FR" dirty="0"/>
          </a:p>
        </p:txBody>
      </p:sp>
      <p:sp>
        <p:nvSpPr>
          <p:cNvPr id="32" name="Ellipse 31"/>
          <p:cNvSpPr/>
          <p:nvPr/>
        </p:nvSpPr>
        <p:spPr>
          <a:xfrm>
            <a:off x="4857752" y="1857364"/>
            <a:ext cx="3214710" cy="100013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solidFill>
                <a:schemeClr val="accent2"/>
              </a:soli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 ACADEMIQUE DE FORMATION </a:t>
            </a: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via l’EAFC*</a:t>
            </a:r>
            <a:endPar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endParaRPr lang="fr-FR" dirty="0"/>
          </a:p>
        </p:txBody>
      </p:sp>
      <p:sp>
        <p:nvSpPr>
          <p:cNvPr id="42" name="Ellipse 41"/>
          <p:cNvSpPr/>
          <p:nvPr/>
        </p:nvSpPr>
        <p:spPr>
          <a:xfrm>
            <a:off x="3000364" y="3214686"/>
            <a:ext cx="2857520" cy="7143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solidFill>
                <a:schemeClr val="accent2"/>
              </a:soli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ENSEIGNANTS et DIRECTEURS SEGPA</a:t>
            </a:r>
          </a:p>
          <a:p>
            <a:pPr algn="ctr"/>
            <a:endParaRPr lang="fr-FR" dirty="0"/>
          </a:p>
        </p:txBody>
      </p:sp>
      <p:cxnSp>
        <p:nvCxnSpPr>
          <p:cNvPr id="73" name="Connecteur droit avec flèche 72"/>
          <p:cNvCxnSpPr>
            <a:stCxn id="31" idx="4"/>
            <a:endCxn id="42" idx="1"/>
          </p:cNvCxnSpPr>
          <p:nvPr/>
        </p:nvCxnSpPr>
        <p:spPr>
          <a:xfrm rot="16200000" flipH="1">
            <a:off x="2835821" y="2736287"/>
            <a:ext cx="461808" cy="704226"/>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a:stCxn id="32" idx="4"/>
            <a:endCxn id="42" idx="7"/>
          </p:cNvCxnSpPr>
          <p:nvPr/>
        </p:nvCxnSpPr>
        <p:spPr>
          <a:xfrm rot="5400000">
            <a:off x="5721355" y="2575552"/>
            <a:ext cx="461808" cy="1025697"/>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2" name="Connecteur en arc 101"/>
          <p:cNvCxnSpPr>
            <a:stCxn id="14" idx="0"/>
            <a:endCxn id="42" idx="6"/>
          </p:cNvCxnSpPr>
          <p:nvPr/>
        </p:nvCxnSpPr>
        <p:spPr>
          <a:xfrm rot="16200000" flipV="1">
            <a:off x="6192749" y="3237011"/>
            <a:ext cx="500066" cy="1169796"/>
          </a:xfrm>
          <a:prstGeom prst="curved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necteur en arc 114"/>
          <p:cNvCxnSpPr>
            <a:stCxn id="13" idx="0"/>
            <a:endCxn id="42" idx="2"/>
          </p:cNvCxnSpPr>
          <p:nvPr/>
        </p:nvCxnSpPr>
        <p:spPr>
          <a:xfrm rot="5400000" flipH="1" flipV="1">
            <a:off x="2290448" y="3433465"/>
            <a:ext cx="571504" cy="848327"/>
          </a:xfrm>
          <a:prstGeom prst="curvedConnector2">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a:stCxn id="31" idx="6"/>
            <a:endCxn id="32" idx="2"/>
          </p:cNvCxnSpPr>
          <p:nvPr/>
        </p:nvCxnSpPr>
        <p:spPr>
          <a:xfrm flipV="1">
            <a:off x="4143372" y="2357430"/>
            <a:ext cx="714380" cy="3571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Connecteur en arc 114"/>
          <p:cNvCxnSpPr>
            <a:stCxn id="13" idx="1"/>
            <a:endCxn id="31" idx="3"/>
          </p:cNvCxnSpPr>
          <p:nvPr/>
        </p:nvCxnSpPr>
        <p:spPr>
          <a:xfrm rot="16200000" flipV="1">
            <a:off x="770750" y="3655068"/>
            <a:ext cx="1868376" cy="1224"/>
          </a:xfrm>
          <a:prstGeom prst="curvedConnector3">
            <a:avLst>
              <a:gd name="adj1" fmla="val 50000"/>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Connecteur en arc 114"/>
          <p:cNvCxnSpPr>
            <a:stCxn id="14" idx="2"/>
            <a:endCxn id="13" idx="4"/>
          </p:cNvCxnSpPr>
          <p:nvPr/>
        </p:nvCxnSpPr>
        <p:spPr>
          <a:xfrm rot="10800000">
            <a:off x="2982506" y="5259598"/>
            <a:ext cx="2089561" cy="17860"/>
          </a:xfrm>
          <a:prstGeom prst="curvedConnector3">
            <a:avLst>
              <a:gd name="adj1" fmla="val 50000"/>
            </a:avLst>
          </a:prstGeom>
          <a:ln w="3810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2786050" y="1285860"/>
            <a:ext cx="3857652" cy="369332"/>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PRINCIPE DE MUTUALISATION</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9398" name="Picture 6" descr="Symbole De Cadenas Ouvert | Icons Gratuite"/>
          <p:cNvPicPr>
            <a:picLocks noChangeAspect="1" noChangeArrowheads="1"/>
          </p:cNvPicPr>
          <p:nvPr/>
        </p:nvPicPr>
        <p:blipFill>
          <a:blip r:embed="rId4" cstate="print"/>
          <a:srcRect/>
          <a:stretch>
            <a:fillRect/>
          </a:stretch>
        </p:blipFill>
        <p:spPr bwMode="auto">
          <a:xfrm>
            <a:off x="7215206" y="4143380"/>
            <a:ext cx="785818" cy="785818"/>
          </a:xfrm>
          <a:prstGeom prst="rect">
            <a:avLst/>
          </a:prstGeom>
          <a:noFill/>
        </p:spPr>
      </p:pic>
      <p:pic>
        <p:nvPicPr>
          <p:cNvPr id="59400" name="Picture 8" descr="Symbole De Protection D&amp;amp;#39;un Cadenas Fermé | Icons Gratuite"/>
          <p:cNvPicPr>
            <a:picLocks noChangeAspect="1" noChangeArrowheads="1"/>
          </p:cNvPicPr>
          <p:nvPr/>
        </p:nvPicPr>
        <p:blipFill>
          <a:blip r:embed="rId5" cstate="print"/>
          <a:srcRect/>
          <a:stretch>
            <a:fillRect/>
          </a:stretch>
        </p:blipFill>
        <p:spPr bwMode="auto">
          <a:xfrm>
            <a:off x="2214546" y="4214818"/>
            <a:ext cx="714380" cy="714380"/>
          </a:xfrm>
          <a:prstGeom prst="rect">
            <a:avLst/>
          </a:prstGeom>
          <a:noFill/>
        </p:spPr>
      </p:pic>
      <p:sp>
        <p:nvSpPr>
          <p:cNvPr id="24"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26" name="Connecteur droit 25"/>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28"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
        <p:nvSpPr>
          <p:cNvPr id="33" name="ZoneTexte 32"/>
          <p:cNvSpPr txBox="1"/>
          <p:nvPr/>
        </p:nvSpPr>
        <p:spPr>
          <a:xfrm>
            <a:off x="6643702" y="834078"/>
            <a:ext cx="2714644" cy="523220"/>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fr-FR" sz="1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6"/>
              </a:rPr>
              <a:t>* Ecole Académique de la Formation Continue</a:t>
            </a:r>
            <a:endParaRPr lang="fr-FR" sz="1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 name="Ellipse 36"/>
          <p:cNvSpPr/>
          <p:nvPr/>
        </p:nvSpPr>
        <p:spPr>
          <a:xfrm>
            <a:off x="71470" y="857232"/>
            <a:ext cx="9001124" cy="51435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21508"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31" name="Ellipse 30"/>
          <p:cNvSpPr/>
          <p:nvPr/>
        </p:nvSpPr>
        <p:spPr>
          <a:xfrm>
            <a:off x="3143240" y="3214686"/>
            <a:ext cx="2857520" cy="928694"/>
          </a:xfrm>
          <a:prstGeom prst="ellipse">
            <a:avLst/>
          </a:prstGeom>
          <a:solidFill>
            <a:schemeClr val="lt1">
              <a:alpha val="82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solidFill>
                <a:schemeClr val="accent2"/>
              </a:soli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FORMATEUR /</a:t>
            </a: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e-TUTORAT</a:t>
            </a:r>
          </a:p>
          <a:p>
            <a:pPr algn="ctr"/>
            <a:endParaRPr lang="fr-FR" dirty="0"/>
          </a:p>
        </p:txBody>
      </p:sp>
      <p:sp>
        <p:nvSpPr>
          <p:cNvPr id="32" name="Ellipse 31"/>
          <p:cNvSpPr/>
          <p:nvPr/>
        </p:nvSpPr>
        <p:spPr>
          <a:xfrm>
            <a:off x="4857752" y="2143116"/>
            <a:ext cx="3429024" cy="92869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EVALUATION PAR COMPÉTENCES</a:t>
            </a:r>
          </a:p>
          <a:p>
            <a:pPr algn="ct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4" name="ZoneTexte 33"/>
          <p:cNvSpPr txBox="1"/>
          <p:nvPr/>
        </p:nvSpPr>
        <p:spPr>
          <a:xfrm>
            <a:off x="2714612" y="1000108"/>
            <a:ext cx="3857652"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PISTES DE MISE EN ŒUVRE </a:t>
            </a: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 PAF </a:t>
            </a: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SEGPA </a:t>
            </a:r>
            <a:r>
              <a:rPr lang="fr-FR"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2022-2024</a:t>
            </a:r>
            <a:endParaRPr lang="fr-F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9" name="Ellipse 28"/>
          <p:cNvSpPr/>
          <p:nvPr/>
        </p:nvSpPr>
        <p:spPr>
          <a:xfrm>
            <a:off x="857224" y="2143116"/>
            <a:ext cx="3214710" cy="92869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solidFill>
                <a:schemeClr val="accent2"/>
              </a:soli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UTILISATION DE PRONOTE « PEDAGOGIQUE » </a:t>
            </a:r>
          </a:p>
          <a:p>
            <a:pPr algn="ctr"/>
            <a:endParaRPr lang="fr-FR" dirty="0"/>
          </a:p>
        </p:txBody>
      </p:sp>
      <p:sp>
        <p:nvSpPr>
          <p:cNvPr id="30" name="Ellipse 29"/>
          <p:cNvSpPr/>
          <p:nvPr/>
        </p:nvSpPr>
        <p:spPr>
          <a:xfrm>
            <a:off x="857224" y="4214818"/>
            <a:ext cx="3214710" cy="92869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SUIVI INDIVIDUALISÉ DE L’ELEVE DE SEGPA</a:t>
            </a:r>
          </a:p>
          <a:p>
            <a:pPr algn="ct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3" name="Ellipse 32"/>
          <p:cNvSpPr/>
          <p:nvPr/>
        </p:nvSpPr>
        <p:spPr>
          <a:xfrm>
            <a:off x="5000628" y="4286256"/>
            <a:ext cx="3214710" cy="928694"/>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EVALUER SUR LE PLATEAU TECHNIQUE </a:t>
            </a:r>
          </a:p>
          <a:p>
            <a:pPr algn="ct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cxnSp>
        <p:nvCxnSpPr>
          <p:cNvPr id="39" name="Connecteur en arc 114"/>
          <p:cNvCxnSpPr>
            <a:stCxn id="30" idx="2"/>
            <a:endCxn id="29" idx="2"/>
          </p:cNvCxnSpPr>
          <p:nvPr/>
        </p:nvCxnSpPr>
        <p:spPr>
          <a:xfrm rot="10800000">
            <a:off x="857224" y="2607463"/>
            <a:ext cx="1588" cy="2071702"/>
          </a:xfrm>
          <a:prstGeom prst="curvedConnector3">
            <a:avLst>
              <a:gd name="adj1" fmla="val 14395466"/>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Connecteur en arc 114"/>
          <p:cNvCxnSpPr>
            <a:stCxn id="29" idx="0"/>
            <a:endCxn id="32" idx="0"/>
          </p:cNvCxnSpPr>
          <p:nvPr/>
        </p:nvCxnSpPr>
        <p:spPr>
          <a:xfrm rot="5400000" flipH="1" flipV="1">
            <a:off x="4518421" y="89274"/>
            <a:ext cx="1588" cy="4107685"/>
          </a:xfrm>
          <a:prstGeom prst="curvedConnector3">
            <a:avLst>
              <a:gd name="adj1" fmla="val 27191444"/>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Connecteur en arc 114"/>
          <p:cNvCxnSpPr>
            <a:stCxn id="30" idx="4"/>
            <a:endCxn id="33" idx="4"/>
          </p:cNvCxnSpPr>
          <p:nvPr/>
        </p:nvCxnSpPr>
        <p:spPr>
          <a:xfrm rot="16200000" flipH="1">
            <a:off x="4500562" y="3107529"/>
            <a:ext cx="71438" cy="4143404"/>
          </a:xfrm>
          <a:prstGeom prst="curvedConnector3">
            <a:avLst>
              <a:gd name="adj1" fmla="val 419998"/>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Connecteur en arc 114"/>
          <p:cNvCxnSpPr>
            <a:stCxn id="33" idx="6"/>
            <a:endCxn id="32" idx="6"/>
          </p:cNvCxnSpPr>
          <p:nvPr/>
        </p:nvCxnSpPr>
        <p:spPr>
          <a:xfrm flipV="1">
            <a:off x="8215338" y="2607463"/>
            <a:ext cx="71438" cy="2143140"/>
          </a:xfrm>
          <a:prstGeom prst="curvedConnector3">
            <a:avLst>
              <a:gd name="adj1" fmla="val 419998"/>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9" name="Pensées 58"/>
          <p:cNvSpPr/>
          <p:nvPr/>
        </p:nvSpPr>
        <p:spPr>
          <a:xfrm>
            <a:off x="6500826" y="785794"/>
            <a:ext cx="2571736" cy="1285884"/>
          </a:xfrm>
          <a:prstGeom prst="cloudCallout">
            <a:avLst>
              <a:gd name="adj1" fmla="val -8876"/>
              <a:gd name="adj2" fmla="val 878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Champ Pro ERE,</a:t>
            </a:r>
            <a:endParaRPr lang="fr-FR" dirty="0" smtClean="0"/>
          </a:p>
          <a:p>
            <a:pPr algn="ctr"/>
            <a:r>
              <a:rPr lang="fr-FR" dirty="0" smtClean="0"/>
              <a:t>Cycles,</a:t>
            </a:r>
          </a:p>
          <a:p>
            <a:pPr algn="ctr"/>
            <a:r>
              <a:rPr lang="fr-FR" dirty="0" smtClean="0"/>
              <a:t>Pix</a:t>
            </a:r>
            <a:endParaRPr lang="fr-FR" dirty="0"/>
          </a:p>
        </p:txBody>
      </p:sp>
      <p:sp>
        <p:nvSpPr>
          <p:cNvPr id="60" name="Pensées 59"/>
          <p:cNvSpPr/>
          <p:nvPr/>
        </p:nvSpPr>
        <p:spPr>
          <a:xfrm>
            <a:off x="6858016" y="5143512"/>
            <a:ext cx="2143140" cy="1071570"/>
          </a:xfrm>
          <a:prstGeom prst="cloudCallout">
            <a:avLst>
              <a:gd name="adj1" fmla="val -6971"/>
              <a:gd name="adj2" fmla="val -898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Synchrone, Asynchrone,</a:t>
            </a:r>
          </a:p>
          <a:p>
            <a:pPr algn="ctr"/>
            <a:r>
              <a:rPr lang="fr-FR" dirty="0" smtClean="0"/>
              <a:t>Auto-</a:t>
            </a:r>
            <a:r>
              <a:rPr lang="fr-FR" dirty="0" err="1" smtClean="0"/>
              <a:t>Éval</a:t>
            </a:r>
            <a:endParaRPr lang="fr-FR" dirty="0"/>
          </a:p>
        </p:txBody>
      </p:sp>
      <p:sp>
        <p:nvSpPr>
          <p:cNvPr id="61" name="Pensées 60"/>
          <p:cNvSpPr/>
          <p:nvPr/>
        </p:nvSpPr>
        <p:spPr>
          <a:xfrm>
            <a:off x="142844" y="5286388"/>
            <a:ext cx="3000396" cy="928694"/>
          </a:xfrm>
          <a:prstGeom prst="cloudCallout">
            <a:avLst>
              <a:gd name="adj1" fmla="val -16603"/>
              <a:gd name="adj2" fmla="val -1097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Fiches d’activités, </a:t>
            </a:r>
          </a:p>
          <a:p>
            <a:pPr algn="ctr"/>
            <a:r>
              <a:rPr lang="fr-FR" dirty="0" smtClean="0"/>
              <a:t>Difficultés identifiées, CAPPEI</a:t>
            </a:r>
            <a:endParaRPr lang="fr-FR" dirty="0"/>
          </a:p>
        </p:txBody>
      </p:sp>
      <p:sp>
        <p:nvSpPr>
          <p:cNvPr id="62" name="Pensées 61"/>
          <p:cNvSpPr/>
          <p:nvPr/>
        </p:nvSpPr>
        <p:spPr>
          <a:xfrm>
            <a:off x="142844" y="1000108"/>
            <a:ext cx="2000264" cy="1071570"/>
          </a:xfrm>
          <a:prstGeom prst="cloudCallout">
            <a:avLst>
              <a:gd name="adj1" fmla="val 15886"/>
              <a:gd name="adj2" fmla="val 942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Maitriser l’outil : « mallette »</a:t>
            </a:r>
            <a:endParaRPr lang="fr-FR" dirty="0"/>
          </a:p>
        </p:txBody>
      </p:sp>
      <p:sp>
        <p:nvSpPr>
          <p:cNvPr id="23"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24" name="Connecteur droit 23"/>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26"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21508"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21513" name="Rectangle 13"/>
          <p:cNvSpPr>
            <a:spLocks noChangeArrowheads="1"/>
          </p:cNvSpPr>
          <p:nvPr/>
        </p:nvSpPr>
        <p:spPr bwMode="auto">
          <a:xfrm>
            <a:off x="285750" y="2286000"/>
            <a:ext cx="3455988" cy="1754188"/>
          </a:xfrm>
          <a:prstGeom prst="rect">
            <a:avLst/>
          </a:prstGeom>
          <a:noFill/>
          <a:ln w="9525">
            <a:noFill/>
            <a:miter lim="800000"/>
            <a:headEnd/>
            <a:tailEnd/>
          </a:ln>
        </p:spPr>
        <p:txBody>
          <a:bodyPr>
            <a:spAutoFit/>
          </a:bodyPr>
          <a:lstStyle/>
          <a:p>
            <a:pPr algn="ctr"/>
            <a:r>
              <a:rPr lang="fr-FR" b="1">
                <a:solidFill>
                  <a:schemeClr val="accent2"/>
                </a:solidFill>
              </a:rPr>
              <a:t>Des ressources disponibles sur le Moodle Académique</a:t>
            </a:r>
          </a:p>
          <a:p>
            <a:pPr algn="ctr"/>
            <a:endParaRPr lang="fr-FR" b="1">
              <a:solidFill>
                <a:schemeClr val="accent2"/>
              </a:solidFill>
            </a:endParaRPr>
          </a:p>
          <a:p>
            <a:pPr algn="ctr"/>
            <a:endParaRPr lang="fr-FR" b="1">
              <a:solidFill>
                <a:schemeClr val="accent2"/>
              </a:solidFill>
            </a:endParaRPr>
          </a:p>
          <a:p>
            <a:pPr algn="ctr"/>
            <a:r>
              <a:rPr lang="fr-FR" b="1">
                <a:solidFill>
                  <a:schemeClr val="accent2"/>
                </a:solidFill>
              </a:rPr>
              <a:t>QRCODE du parcours de formation</a:t>
            </a:r>
          </a:p>
        </p:txBody>
      </p:sp>
      <p:pic>
        <p:nvPicPr>
          <p:cNvPr id="21514" name="Picture 19"/>
          <p:cNvPicPr preferRelativeResize="0">
            <a:picLocks noChangeArrowheads="1"/>
          </p:cNvPicPr>
          <p:nvPr/>
        </p:nvPicPr>
        <p:blipFill>
          <a:blip r:embed="rId4"/>
          <a:srcRect/>
          <a:stretch>
            <a:fillRect/>
          </a:stretch>
        </p:blipFill>
        <p:spPr bwMode="auto">
          <a:xfrm>
            <a:off x="1285875" y="1285875"/>
            <a:ext cx="1314450" cy="981075"/>
          </a:xfrm>
          <a:prstGeom prst="rect">
            <a:avLst/>
          </a:prstGeom>
          <a:noFill/>
          <a:ln w="0" algn="in">
            <a:noFill/>
            <a:miter lim="800000"/>
            <a:headEnd/>
            <a:tailEnd/>
          </a:ln>
        </p:spPr>
      </p:pic>
      <p:sp>
        <p:nvSpPr>
          <p:cNvPr id="12"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5"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19" name="Image 18" descr="code-qr(moodle ERE).png"/>
          <p:cNvPicPr>
            <a:picLocks noChangeAspect="1"/>
          </p:cNvPicPr>
          <p:nvPr/>
        </p:nvPicPr>
        <p:blipFill>
          <a:blip r:embed="rId5"/>
          <a:stretch>
            <a:fillRect/>
          </a:stretch>
        </p:blipFill>
        <p:spPr>
          <a:xfrm>
            <a:off x="3714744" y="1142984"/>
            <a:ext cx="4643470" cy="46434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15363"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15367" name="ZoneTexte 2"/>
          <p:cNvSpPr txBox="1">
            <a:spLocks noChangeArrowheads="1"/>
          </p:cNvSpPr>
          <p:nvPr/>
        </p:nvSpPr>
        <p:spPr bwMode="auto">
          <a:xfrm>
            <a:off x="250825" y="1196975"/>
            <a:ext cx="8642350" cy="646113"/>
          </a:xfrm>
          <a:prstGeom prst="rect">
            <a:avLst/>
          </a:prstGeom>
          <a:noFill/>
          <a:ln w="9525">
            <a:noFill/>
            <a:miter lim="800000"/>
            <a:headEnd/>
            <a:tailEnd/>
          </a:ln>
        </p:spPr>
        <p:txBody>
          <a:bodyPr>
            <a:spAutoFit/>
          </a:bodyPr>
          <a:lstStyle/>
          <a:p>
            <a:r>
              <a:rPr lang="fr-FR"/>
              <a:t>Objectif : </a:t>
            </a:r>
            <a:r>
              <a:rPr lang="fr-FR" b="1">
                <a:solidFill>
                  <a:srgbClr val="FF0000"/>
                </a:solidFill>
              </a:rPr>
              <a:t>Transformer</a:t>
            </a:r>
            <a:r>
              <a:rPr lang="fr-FR"/>
              <a:t> les plateaux techniques dans le but de </a:t>
            </a:r>
            <a:r>
              <a:rPr lang="fr-FR" b="1">
                <a:solidFill>
                  <a:srgbClr val="FF0000"/>
                </a:solidFill>
              </a:rPr>
              <a:t>faire évoluer </a:t>
            </a:r>
            <a:r>
              <a:rPr lang="fr-FR"/>
              <a:t>les pratiques pédagogiques</a:t>
            </a:r>
          </a:p>
        </p:txBody>
      </p:sp>
      <p:sp>
        <p:nvSpPr>
          <p:cNvPr id="15368" name="ZoneTexte 3"/>
          <p:cNvSpPr txBox="1">
            <a:spLocks noChangeArrowheads="1"/>
          </p:cNvSpPr>
          <p:nvPr/>
        </p:nvSpPr>
        <p:spPr bwMode="auto">
          <a:xfrm>
            <a:off x="395288" y="1916113"/>
            <a:ext cx="8280400" cy="923330"/>
          </a:xfrm>
          <a:prstGeom prst="rect">
            <a:avLst/>
          </a:prstGeom>
          <a:noFill/>
          <a:ln w="9525">
            <a:noFill/>
            <a:miter lim="800000"/>
            <a:headEnd/>
            <a:tailEnd/>
          </a:ln>
        </p:spPr>
        <p:txBody>
          <a:bodyPr>
            <a:spAutoFit/>
          </a:bodyPr>
          <a:lstStyle/>
          <a:p>
            <a:pPr algn="ctr"/>
            <a:r>
              <a:rPr lang="fr-FR" dirty="0"/>
              <a:t>« Faire que cela soit beau !!! », « Donner l</a:t>
            </a:r>
            <a:r>
              <a:rPr lang="fr-FR" altLang="fr-FR" dirty="0"/>
              <a:t>’</a:t>
            </a:r>
            <a:r>
              <a:rPr lang="fr-FR" dirty="0"/>
              <a:t>envie de</a:t>
            </a:r>
            <a:r>
              <a:rPr lang="mr-IN" dirty="0"/>
              <a:t>…</a:t>
            </a:r>
            <a:r>
              <a:rPr lang="fr-FR" dirty="0"/>
              <a:t> </a:t>
            </a:r>
            <a:r>
              <a:rPr lang="fr-FR" dirty="0" smtClean="0"/>
              <a:t>»</a:t>
            </a:r>
          </a:p>
          <a:p>
            <a:pPr algn="ctr"/>
            <a:endParaRPr lang="fr-FR" dirty="0"/>
          </a:p>
          <a:p>
            <a:pPr algn="ctr"/>
            <a:r>
              <a:rPr lang="fr-FR" dirty="0"/>
              <a:t> De l</a:t>
            </a:r>
            <a:r>
              <a:rPr lang="fr-FR" altLang="fr-FR" dirty="0"/>
              <a:t>’</a:t>
            </a:r>
            <a:r>
              <a:rPr lang="fr-FR" dirty="0"/>
              <a:t>atelier </a:t>
            </a:r>
            <a:r>
              <a:rPr lang="fr-FR" dirty="0" smtClean="0"/>
              <a:t>SEGPA </a:t>
            </a:r>
            <a:r>
              <a:rPr lang="fr-FR" dirty="0"/>
              <a:t>au SHOWROOM pédagogique</a:t>
            </a:r>
          </a:p>
        </p:txBody>
      </p:sp>
      <p:pic>
        <p:nvPicPr>
          <p:cNvPr id="15369" name="Image 4" descr="images-2.jpg"/>
          <p:cNvPicPr>
            <a:picLocks noChangeAspect="1"/>
          </p:cNvPicPr>
          <p:nvPr/>
        </p:nvPicPr>
        <p:blipFill>
          <a:blip r:embed="rId4"/>
          <a:srcRect/>
          <a:stretch>
            <a:fillRect/>
          </a:stretch>
        </p:blipFill>
        <p:spPr bwMode="auto">
          <a:xfrm>
            <a:off x="2285984" y="3214686"/>
            <a:ext cx="4760129" cy="2928958"/>
          </a:xfrm>
          <a:prstGeom prst="rect">
            <a:avLst/>
          </a:prstGeom>
          <a:noFill/>
          <a:ln w="9525">
            <a:noFill/>
            <a:miter lim="800000"/>
            <a:headEnd/>
            <a:tailEnd/>
          </a:ln>
        </p:spPr>
      </p:pic>
      <p:sp>
        <p:nvSpPr>
          <p:cNvPr id="16"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7" name="Connecteur droit 16"/>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9"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17411"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17415" name="ZoneTexte 2"/>
          <p:cNvSpPr txBox="1">
            <a:spLocks noChangeArrowheads="1"/>
          </p:cNvSpPr>
          <p:nvPr/>
        </p:nvSpPr>
        <p:spPr bwMode="auto">
          <a:xfrm>
            <a:off x="285720" y="1071546"/>
            <a:ext cx="8642350" cy="276225"/>
          </a:xfrm>
          <a:prstGeom prst="rect">
            <a:avLst/>
          </a:prstGeom>
          <a:noFill/>
          <a:ln w="9525">
            <a:noFill/>
            <a:miter lim="800000"/>
            <a:headEnd/>
            <a:tailEnd/>
          </a:ln>
        </p:spPr>
        <p:txBody>
          <a:bodyPr>
            <a:spAutoFit/>
          </a:bodyPr>
          <a:lstStyle/>
          <a:p>
            <a:r>
              <a:rPr lang="fr-FR" sz="1200" dirty="0"/>
              <a:t>Objectif : </a:t>
            </a:r>
            <a:r>
              <a:rPr lang="fr-FR" sz="1200" b="1" dirty="0">
                <a:solidFill>
                  <a:srgbClr val="FF0000"/>
                </a:solidFill>
              </a:rPr>
              <a:t>Transformer</a:t>
            </a:r>
            <a:r>
              <a:rPr lang="fr-FR" sz="1200" dirty="0"/>
              <a:t> les plateaux techniques dans le but de </a:t>
            </a:r>
            <a:r>
              <a:rPr lang="fr-FR" sz="1200" b="1" dirty="0">
                <a:solidFill>
                  <a:srgbClr val="FF0000"/>
                </a:solidFill>
              </a:rPr>
              <a:t>faire évoluer </a:t>
            </a:r>
            <a:r>
              <a:rPr lang="fr-FR" sz="1200" dirty="0"/>
              <a:t>les pratiques pédagogiques</a:t>
            </a:r>
          </a:p>
        </p:txBody>
      </p:sp>
      <p:pic>
        <p:nvPicPr>
          <p:cNvPr id="17416" name="Image 4" descr="RA16_C4_SEGPA_Espaces_Rural_Environnement_821356 copie.pdf"/>
          <p:cNvPicPr>
            <a:picLocks noChangeAspect="1"/>
          </p:cNvPicPr>
          <p:nvPr/>
        </p:nvPicPr>
        <p:blipFill>
          <a:blip r:embed="rId4"/>
          <a:srcRect/>
          <a:stretch>
            <a:fillRect/>
          </a:stretch>
        </p:blipFill>
        <p:spPr bwMode="auto">
          <a:xfrm>
            <a:off x="71406" y="1512247"/>
            <a:ext cx="3286148" cy="4651545"/>
          </a:xfrm>
          <a:prstGeom prst="rect">
            <a:avLst/>
          </a:prstGeom>
          <a:noFill/>
          <a:ln w="9525">
            <a:solidFill>
              <a:srgbClr val="000000"/>
            </a:solidFill>
            <a:miter lim="800000"/>
            <a:headEnd/>
            <a:tailEnd/>
          </a:ln>
        </p:spPr>
      </p:pic>
      <p:sp>
        <p:nvSpPr>
          <p:cNvPr id="17418" name="ZoneTexte 6"/>
          <p:cNvSpPr txBox="1">
            <a:spLocks noChangeArrowheads="1"/>
          </p:cNvSpPr>
          <p:nvPr/>
        </p:nvSpPr>
        <p:spPr bwMode="auto">
          <a:xfrm>
            <a:off x="3357554" y="1714488"/>
            <a:ext cx="5786446" cy="1570038"/>
          </a:xfrm>
          <a:prstGeom prst="rect">
            <a:avLst/>
          </a:prstGeom>
          <a:noFill/>
          <a:ln w="9525">
            <a:noFill/>
            <a:miter lim="800000"/>
            <a:headEnd/>
            <a:tailEnd/>
          </a:ln>
        </p:spPr>
        <p:txBody>
          <a:bodyPr wrap="square">
            <a:spAutoFit/>
          </a:bodyPr>
          <a:lstStyle/>
          <a:p>
            <a:r>
              <a:rPr lang="fr-FR" sz="2400" dirty="0"/>
              <a:t>Des ressources, un cadre </a:t>
            </a:r>
            <a:r>
              <a:rPr lang="fr-FR" sz="2400" dirty="0" smtClean="0"/>
              <a:t>réglementaire :</a:t>
            </a:r>
            <a:endParaRPr lang="fr-FR" sz="2400" dirty="0"/>
          </a:p>
          <a:p>
            <a:r>
              <a:rPr lang="fr-FR" sz="2400" dirty="0"/>
              <a:t>	</a:t>
            </a:r>
            <a:r>
              <a:rPr lang="fr-FR" sz="2400" dirty="0">
                <a:solidFill>
                  <a:srgbClr val="FF0000"/>
                </a:solidFill>
              </a:rPr>
              <a:t>- des évolutions à poursuivre</a:t>
            </a:r>
          </a:p>
          <a:p>
            <a:r>
              <a:rPr lang="fr-FR" sz="2400" dirty="0">
                <a:solidFill>
                  <a:srgbClr val="FF0000"/>
                </a:solidFill>
              </a:rPr>
              <a:t>	- des restructurations à engager</a:t>
            </a:r>
          </a:p>
          <a:p>
            <a:r>
              <a:rPr lang="fr-FR" sz="2400" dirty="0">
                <a:solidFill>
                  <a:srgbClr val="FF0000"/>
                </a:solidFill>
              </a:rPr>
              <a:t>	- </a:t>
            </a:r>
            <a:r>
              <a:rPr lang="mr-IN" sz="2400" dirty="0">
                <a:solidFill>
                  <a:srgbClr val="FF0000"/>
                </a:solidFill>
              </a:rPr>
              <a:t>…</a:t>
            </a:r>
            <a:endParaRPr lang="fr-FR" sz="2400" dirty="0">
              <a:solidFill>
                <a:srgbClr val="FF0000"/>
              </a:solidFill>
            </a:endParaRPr>
          </a:p>
        </p:txBody>
      </p:sp>
      <p:sp>
        <p:nvSpPr>
          <p:cNvPr id="12"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5"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25603"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25607" name="ZoneTexte 2"/>
          <p:cNvSpPr txBox="1">
            <a:spLocks noChangeArrowheads="1"/>
          </p:cNvSpPr>
          <p:nvPr/>
        </p:nvSpPr>
        <p:spPr bwMode="auto">
          <a:xfrm>
            <a:off x="250825" y="1196975"/>
            <a:ext cx="8642350" cy="646113"/>
          </a:xfrm>
          <a:prstGeom prst="rect">
            <a:avLst/>
          </a:prstGeom>
          <a:noFill/>
          <a:ln w="9525">
            <a:noFill/>
            <a:miter lim="800000"/>
            <a:headEnd/>
            <a:tailEnd/>
          </a:ln>
        </p:spPr>
        <p:txBody>
          <a:bodyPr>
            <a:spAutoFit/>
          </a:bodyPr>
          <a:lstStyle/>
          <a:p>
            <a:r>
              <a:rPr lang="fr-FR"/>
              <a:t>Objectif : </a:t>
            </a:r>
            <a:r>
              <a:rPr lang="fr-FR" b="1">
                <a:solidFill>
                  <a:srgbClr val="FF0000"/>
                </a:solidFill>
              </a:rPr>
              <a:t>Transformer</a:t>
            </a:r>
            <a:r>
              <a:rPr lang="fr-FR"/>
              <a:t> les plateaux techniques dans le but de </a:t>
            </a:r>
            <a:r>
              <a:rPr lang="fr-FR" b="1">
                <a:solidFill>
                  <a:srgbClr val="FF0000"/>
                </a:solidFill>
              </a:rPr>
              <a:t>faire évoluer </a:t>
            </a:r>
            <a:r>
              <a:rPr lang="fr-FR"/>
              <a:t>les pratiques pédagogiques</a:t>
            </a:r>
          </a:p>
        </p:txBody>
      </p:sp>
      <p:pic>
        <p:nvPicPr>
          <p:cNvPr id="25609" name="Image 4" descr="images-4.jpg"/>
          <p:cNvPicPr>
            <a:picLocks noChangeAspect="1"/>
          </p:cNvPicPr>
          <p:nvPr/>
        </p:nvPicPr>
        <p:blipFill>
          <a:blip r:embed="rId4"/>
          <a:srcRect/>
          <a:stretch>
            <a:fillRect/>
          </a:stretch>
        </p:blipFill>
        <p:spPr bwMode="auto">
          <a:xfrm>
            <a:off x="3571868" y="2928934"/>
            <a:ext cx="1873250" cy="3343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10" name="ZoneTexte 5"/>
          <p:cNvSpPr txBox="1">
            <a:spLocks noChangeArrowheads="1"/>
          </p:cNvSpPr>
          <p:nvPr/>
        </p:nvSpPr>
        <p:spPr bwMode="auto">
          <a:xfrm>
            <a:off x="142844" y="4357694"/>
            <a:ext cx="3357586" cy="1754326"/>
          </a:xfrm>
          <a:prstGeom prst="rect">
            <a:avLst/>
          </a:prstGeom>
          <a:noFill/>
          <a:ln w="9525">
            <a:noFill/>
            <a:miter lim="800000"/>
            <a:headEnd/>
            <a:tailEnd/>
          </a:ln>
        </p:spPr>
        <p:txBody>
          <a:bodyPr wrap="square">
            <a:spAutoFit/>
          </a:bodyPr>
          <a:lstStyle/>
          <a:p>
            <a:r>
              <a:rPr lang="fr-FR" dirty="0"/>
              <a:t>Communiquer dans les espaces, à l</a:t>
            </a:r>
            <a:r>
              <a:rPr lang="fr-FR" altLang="fr-FR" dirty="0"/>
              <a:t>’</a:t>
            </a:r>
            <a:r>
              <a:rPr lang="fr-FR" dirty="0"/>
              <a:t>entrée du showroom  pédagogique</a:t>
            </a:r>
          </a:p>
          <a:p>
            <a:r>
              <a:rPr lang="fr-FR" dirty="0"/>
              <a:t>où je vais découvrir et apprendre en faisant, observant, </a:t>
            </a:r>
            <a:r>
              <a:rPr lang="fr-FR" dirty="0" smtClean="0"/>
              <a:t>…</a:t>
            </a:r>
            <a:endParaRPr lang="fr-FR" dirty="0"/>
          </a:p>
        </p:txBody>
      </p:sp>
      <p:sp>
        <p:nvSpPr>
          <p:cNvPr id="13"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4" name="Connecteur droit 13"/>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6"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3074" name="Picture 2"/>
          <p:cNvPicPr>
            <a:picLocks noChangeAspect="1" noChangeArrowheads="1"/>
          </p:cNvPicPr>
          <p:nvPr/>
        </p:nvPicPr>
        <p:blipFill>
          <a:blip r:embed="rId5"/>
          <a:srcRect t="20339"/>
          <a:stretch>
            <a:fillRect/>
          </a:stretch>
        </p:blipFill>
        <p:spPr bwMode="auto">
          <a:xfrm>
            <a:off x="142844" y="2000240"/>
            <a:ext cx="3214742" cy="2286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5" name="Picture 3"/>
          <p:cNvPicPr>
            <a:picLocks noChangeAspect="1" noChangeArrowheads="1"/>
          </p:cNvPicPr>
          <p:nvPr/>
        </p:nvPicPr>
        <p:blipFill>
          <a:blip r:embed="rId6"/>
          <a:srcRect/>
          <a:stretch>
            <a:fillRect/>
          </a:stretch>
        </p:blipFill>
        <p:spPr bwMode="auto">
          <a:xfrm>
            <a:off x="5676928" y="1714488"/>
            <a:ext cx="3324228" cy="23515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76" name="Image 0" descr="image patio.jpg"/>
          <p:cNvPicPr>
            <a:picLocks noChangeAspect="1" noChangeArrowheads="1"/>
          </p:cNvPicPr>
          <p:nvPr/>
        </p:nvPicPr>
        <p:blipFill>
          <a:blip r:embed="rId7"/>
          <a:srcRect/>
          <a:stretch>
            <a:fillRect/>
          </a:stretch>
        </p:blipFill>
        <p:spPr bwMode="auto">
          <a:xfrm rot="5400000">
            <a:off x="6841167" y="4088791"/>
            <a:ext cx="1941092" cy="23360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ZoneTexte 5"/>
          <p:cNvSpPr txBox="1">
            <a:spLocks noChangeArrowheads="1"/>
          </p:cNvSpPr>
          <p:nvPr/>
        </p:nvSpPr>
        <p:spPr bwMode="auto">
          <a:xfrm>
            <a:off x="5643570" y="5000636"/>
            <a:ext cx="1571668" cy="646331"/>
          </a:xfrm>
          <a:prstGeom prst="rect">
            <a:avLst/>
          </a:prstGeom>
          <a:noFill/>
          <a:ln w="9525">
            <a:noFill/>
            <a:miter lim="800000"/>
            <a:headEnd/>
            <a:tailEnd/>
          </a:ln>
        </p:spPr>
        <p:txBody>
          <a:bodyPr wrap="square">
            <a:spAutoFit/>
          </a:bodyPr>
          <a:lstStyle/>
          <a:p>
            <a:r>
              <a:rPr lang="fr-FR" dirty="0" smtClean="0"/>
              <a:t>Plan du plateau</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25603"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25607" name="ZoneTexte 2"/>
          <p:cNvSpPr txBox="1">
            <a:spLocks noChangeArrowheads="1"/>
          </p:cNvSpPr>
          <p:nvPr/>
        </p:nvSpPr>
        <p:spPr bwMode="auto">
          <a:xfrm>
            <a:off x="285720" y="1071546"/>
            <a:ext cx="8642350" cy="646331"/>
          </a:xfrm>
          <a:prstGeom prst="rect">
            <a:avLst/>
          </a:prstGeom>
          <a:noFill/>
          <a:ln w="9525">
            <a:noFill/>
            <a:miter lim="800000"/>
            <a:headEnd/>
            <a:tailEnd/>
          </a:ln>
        </p:spPr>
        <p:txBody>
          <a:bodyPr>
            <a:spAutoFit/>
          </a:bodyPr>
          <a:lstStyle/>
          <a:p>
            <a:r>
              <a:rPr lang="fr-FR" dirty="0" smtClean="0"/>
              <a:t>Exemple de liaison avec </a:t>
            </a:r>
            <a:r>
              <a:rPr lang="fr-FR" smtClean="0"/>
              <a:t>les champs </a:t>
            </a:r>
            <a:r>
              <a:rPr lang="fr-FR" dirty="0" smtClean="0"/>
              <a:t>Habitat et ERE sur la Segpa de MONTAUROUX :</a:t>
            </a:r>
            <a:endParaRPr lang="fr-FR" dirty="0"/>
          </a:p>
        </p:txBody>
      </p:sp>
      <p:pic>
        <p:nvPicPr>
          <p:cNvPr id="25609" name="Image 4" descr="images-4.jpg"/>
          <p:cNvPicPr>
            <a:picLocks noChangeAspect="1"/>
          </p:cNvPicPr>
          <p:nvPr/>
        </p:nvPicPr>
        <p:blipFill>
          <a:blip r:embed="rId4"/>
          <a:srcRect/>
          <a:stretch>
            <a:fillRect/>
          </a:stretch>
        </p:blipFill>
        <p:spPr bwMode="auto">
          <a:xfrm>
            <a:off x="4496966" y="1785926"/>
            <a:ext cx="1503794"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4" name="Connecteur droit 13"/>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6"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17" name="Picture 17"/>
          <p:cNvPicPr>
            <a:picLocks noChangeAspect="1" noChangeArrowheads="1"/>
          </p:cNvPicPr>
          <p:nvPr/>
        </p:nvPicPr>
        <p:blipFill>
          <a:blip r:embed="rId5"/>
          <a:srcRect l="27452" t="29297" r="26976" b="12109"/>
          <a:stretch>
            <a:fillRect/>
          </a:stretch>
        </p:blipFill>
        <p:spPr bwMode="auto">
          <a:xfrm>
            <a:off x="142844" y="1785926"/>
            <a:ext cx="4286280"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2" descr="E:\TP TOURNANTS 2023\FORMATEUR ACADEMIQUE\CMI FORMATEUR CONTRACTUEL\SEGPAS\FORMATION CHAMPS ERE Le jeudi 9 MARS 9h-17h (a confirmer)\drive-download-20221221T154209Z-001\segpa (pour ere) montauroux 2.jpg"/>
          <p:cNvPicPr>
            <a:picLocks noChangeAspect="1" noChangeArrowheads="1"/>
          </p:cNvPicPr>
          <p:nvPr/>
        </p:nvPicPr>
        <p:blipFill>
          <a:blip r:embed="rId6"/>
          <a:srcRect/>
          <a:stretch>
            <a:fillRect/>
          </a:stretch>
        </p:blipFill>
        <p:spPr bwMode="auto">
          <a:xfrm>
            <a:off x="6072198" y="1785926"/>
            <a:ext cx="3000396"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27651"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27655" name="ZoneTexte 2"/>
          <p:cNvSpPr txBox="1">
            <a:spLocks noChangeArrowheads="1"/>
          </p:cNvSpPr>
          <p:nvPr/>
        </p:nvSpPr>
        <p:spPr bwMode="auto">
          <a:xfrm>
            <a:off x="250825" y="1196975"/>
            <a:ext cx="8642350" cy="276225"/>
          </a:xfrm>
          <a:prstGeom prst="rect">
            <a:avLst/>
          </a:prstGeom>
          <a:noFill/>
          <a:ln w="9525">
            <a:noFill/>
            <a:miter lim="800000"/>
            <a:headEnd/>
            <a:tailEnd/>
          </a:ln>
        </p:spPr>
        <p:txBody>
          <a:bodyPr>
            <a:spAutoFit/>
          </a:bodyPr>
          <a:lstStyle/>
          <a:p>
            <a:r>
              <a:rPr lang="fr-FR" sz="1200"/>
              <a:t>Objectif : </a:t>
            </a:r>
            <a:r>
              <a:rPr lang="fr-FR" sz="1200" b="1">
                <a:solidFill>
                  <a:srgbClr val="FF0000"/>
                </a:solidFill>
              </a:rPr>
              <a:t>Transformer</a:t>
            </a:r>
            <a:r>
              <a:rPr lang="fr-FR" sz="1200"/>
              <a:t> les plateaux techniques dans le but de </a:t>
            </a:r>
            <a:r>
              <a:rPr lang="fr-FR" sz="1200" b="1">
                <a:solidFill>
                  <a:srgbClr val="FF0000"/>
                </a:solidFill>
              </a:rPr>
              <a:t>faire évoluer </a:t>
            </a:r>
            <a:r>
              <a:rPr lang="fr-FR" sz="1200"/>
              <a:t>les pratiques pédagogiques</a:t>
            </a:r>
          </a:p>
        </p:txBody>
      </p:sp>
      <p:sp>
        <p:nvSpPr>
          <p:cNvPr id="27656" name="ZoneTexte 11"/>
          <p:cNvSpPr txBox="1">
            <a:spLocks noChangeArrowheads="1"/>
          </p:cNvSpPr>
          <p:nvPr/>
        </p:nvSpPr>
        <p:spPr bwMode="auto">
          <a:xfrm>
            <a:off x="468313" y="1484313"/>
            <a:ext cx="8280400" cy="646112"/>
          </a:xfrm>
          <a:prstGeom prst="rect">
            <a:avLst/>
          </a:prstGeom>
          <a:noFill/>
          <a:ln w="9525">
            <a:noFill/>
            <a:miter lim="800000"/>
            <a:headEnd/>
            <a:tailEnd/>
          </a:ln>
        </p:spPr>
        <p:txBody>
          <a:bodyPr>
            <a:spAutoFit/>
          </a:bodyPr>
          <a:lstStyle/>
          <a:p>
            <a:pPr algn="ctr"/>
            <a:r>
              <a:rPr lang="fr-FR" sz="1200" dirty="0"/>
              <a:t>« Faire que cela soit beau !!! », « Donner l</a:t>
            </a:r>
            <a:r>
              <a:rPr lang="fr-FR" altLang="fr-FR" sz="1200" dirty="0"/>
              <a:t>’</a:t>
            </a:r>
            <a:r>
              <a:rPr lang="fr-FR" sz="1200" dirty="0"/>
              <a:t>envie de</a:t>
            </a:r>
            <a:r>
              <a:rPr lang="mr-IN" sz="1200" dirty="0"/>
              <a:t>…</a:t>
            </a:r>
            <a:r>
              <a:rPr lang="fr-FR" sz="1200" dirty="0"/>
              <a:t> »</a:t>
            </a:r>
          </a:p>
          <a:p>
            <a:pPr algn="ctr"/>
            <a:r>
              <a:rPr lang="fr-FR" sz="1200" dirty="0"/>
              <a:t> De l</a:t>
            </a:r>
            <a:r>
              <a:rPr lang="fr-FR" altLang="fr-FR" sz="1200" dirty="0"/>
              <a:t>’</a:t>
            </a:r>
            <a:r>
              <a:rPr lang="fr-FR" sz="1200" dirty="0"/>
              <a:t>atelier SEGPA</a:t>
            </a:r>
          </a:p>
          <a:p>
            <a:pPr algn="ctr"/>
            <a:r>
              <a:rPr lang="fr-FR" sz="1200" dirty="0"/>
              <a:t> au SHOWROOM pédagogique</a:t>
            </a:r>
          </a:p>
        </p:txBody>
      </p:sp>
      <p:pic>
        <p:nvPicPr>
          <p:cNvPr id="27657" name="Image 4" descr="images.jpg"/>
          <p:cNvPicPr>
            <a:picLocks noChangeAspect="1"/>
          </p:cNvPicPr>
          <p:nvPr/>
        </p:nvPicPr>
        <p:blipFill>
          <a:blip r:embed="rId4"/>
          <a:srcRect/>
          <a:stretch>
            <a:fillRect/>
          </a:stretch>
        </p:blipFill>
        <p:spPr bwMode="auto">
          <a:xfrm>
            <a:off x="6694488" y="1643050"/>
            <a:ext cx="2071702" cy="2071702"/>
          </a:xfrm>
          <a:prstGeom prst="rect">
            <a:avLst/>
          </a:prstGeom>
          <a:noFill/>
          <a:ln w="9525">
            <a:noFill/>
            <a:miter lim="800000"/>
            <a:headEnd/>
            <a:tailEnd/>
          </a:ln>
        </p:spPr>
      </p:pic>
      <p:pic>
        <p:nvPicPr>
          <p:cNvPr id="27658" name="Image 5" descr="images-1.jpg"/>
          <p:cNvPicPr>
            <a:picLocks noChangeAspect="1"/>
          </p:cNvPicPr>
          <p:nvPr/>
        </p:nvPicPr>
        <p:blipFill>
          <a:blip r:embed="rId5"/>
          <a:srcRect/>
          <a:stretch>
            <a:fillRect/>
          </a:stretch>
        </p:blipFill>
        <p:spPr bwMode="auto">
          <a:xfrm>
            <a:off x="6188555" y="3929066"/>
            <a:ext cx="2884039" cy="2214578"/>
          </a:xfrm>
          <a:prstGeom prst="rect">
            <a:avLst/>
          </a:prstGeom>
          <a:noFill/>
          <a:ln w="9525">
            <a:noFill/>
            <a:miter lim="800000"/>
            <a:headEnd/>
            <a:tailEnd/>
          </a:ln>
        </p:spPr>
      </p:pic>
      <p:pic>
        <p:nvPicPr>
          <p:cNvPr id="27659" name="Image 6" descr="images-3.jpg"/>
          <p:cNvPicPr>
            <a:picLocks noChangeAspect="1"/>
          </p:cNvPicPr>
          <p:nvPr/>
        </p:nvPicPr>
        <p:blipFill>
          <a:blip r:embed="rId6"/>
          <a:srcRect/>
          <a:stretch>
            <a:fillRect/>
          </a:stretch>
        </p:blipFill>
        <p:spPr bwMode="auto">
          <a:xfrm>
            <a:off x="142844" y="1781177"/>
            <a:ext cx="3010085" cy="2005013"/>
          </a:xfrm>
          <a:prstGeom prst="rect">
            <a:avLst/>
          </a:prstGeom>
          <a:noFill/>
          <a:ln w="9525">
            <a:noFill/>
            <a:miter lim="800000"/>
            <a:headEnd/>
            <a:tailEnd/>
          </a:ln>
        </p:spPr>
      </p:pic>
      <p:pic>
        <p:nvPicPr>
          <p:cNvPr id="27660" name="Image 8" descr="download-1.jpg"/>
          <p:cNvPicPr>
            <a:picLocks noChangeAspect="1"/>
          </p:cNvPicPr>
          <p:nvPr/>
        </p:nvPicPr>
        <p:blipFill>
          <a:blip r:embed="rId7"/>
          <a:srcRect/>
          <a:stretch>
            <a:fillRect/>
          </a:stretch>
        </p:blipFill>
        <p:spPr bwMode="auto">
          <a:xfrm>
            <a:off x="142844" y="3857628"/>
            <a:ext cx="3040340" cy="2278064"/>
          </a:xfrm>
          <a:prstGeom prst="rect">
            <a:avLst/>
          </a:prstGeom>
          <a:noFill/>
          <a:ln w="9525">
            <a:noFill/>
            <a:miter lim="800000"/>
            <a:headEnd/>
            <a:tailEnd/>
          </a:ln>
        </p:spPr>
      </p:pic>
      <p:pic>
        <p:nvPicPr>
          <p:cNvPr id="27661" name="Image 12" descr="download-2.jpg"/>
          <p:cNvPicPr>
            <a:picLocks noChangeAspect="1"/>
          </p:cNvPicPr>
          <p:nvPr/>
        </p:nvPicPr>
        <p:blipFill>
          <a:blip r:embed="rId8"/>
          <a:srcRect/>
          <a:stretch>
            <a:fillRect/>
          </a:stretch>
        </p:blipFill>
        <p:spPr bwMode="auto">
          <a:xfrm>
            <a:off x="3786182" y="2214554"/>
            <a:ext cx="2152655" cy="2048111"/>
          </a:xfrm>
          <a:prstGeom prst="rect">
            <a:avLst/>
          </a:prstGeom>
          <a:noFill/>
          <a:ln w="9525">
            <a:noFill/>
            <a:miter lim="800000"/>
            <a:headEnd/>
            <a:tailEnd/>
          </a:ln>
        </p:spPr>
      </p:pic>
      <p:pic>
        <p:nvPicPr>
          <p:cNvPr id="27662" name="Image 13" descr="download.jpg"/>
          <p:cNvPicPr>
            <a:picLocks noChangeAspect="1"/>
          </p:cNvPicPr>
          <p:nvPr/>
        </p:nvPicPr>
        <p:blipFill>
          <a:blip r:embed="rId9"/>
          <a:srcRect/>
          <a:stretch>
            <a:fillRect/>
          </a:stretch>
        </p:blipFill>
        <p:spPr bwMode="auto">
          <a:xfrm>
            <a:off x="3286116" y="4289888"/>
            <a:ext cx="2786537" cy="1853756"/>
          </a:xfrm>
          <a:prstGeom prst="rect">
            <a:avLst/>
          </a:prstGeom>
          <a:noFill/>
          <a:ln w="9525">
            <a:noFill/>
            <a:miter lim="800000"/>
            <a:headEnd/>
            <a:tailEnd/>
          </a:ln>
        </p:spPr>
      </p:pic>
      <p:sp>
        <p:nvSpPr>
          <p:cNvPr id="17"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8" name="Connecteur droit 17"/>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20"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29699"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29703" name="ZoneTexte 2"/>
          <p:cNvSpPr txBox="1">
            <a:spLocks noChangeArrowheads="1"/>
          </p:cNvSpPr>
          <p:nvPr/>
        </p:nvSpPr>
        <p:spPr bwMode="auto">
          <a:xfrm>
            <a:off x="250825" y="1196975"/>
            <a:ext cx="8642350" cy="276225"/>
          </a:xfrm>
          <a:prstGeom prst="rect">
            <a:avLst/>
          </a:prstGeom>
          <a:noFill/>
          <a:ln w="9525">
            <a:noFill/>
            <a:miter lim="800000"/>
            <a:headEnd/>
            <a:tailEnd/>
          </a:ln>
        </p:spPr>
        <p:txBody>
          <a:bodyPr>
            <a:spAutoFit/>
          </a:bodyPr>
          <a:lstStyle/>
          <a:p>
            <a:r>
              <a:rPr lang="fr-FR" sz="1200" dirty="0"/>
              <a:t>Objectif : </a:t>
            </a:r>
            <a:r>
              <a:rPr lang="fr-FR" sz="1200" b="1" dirty="0">
                <a:solidFill>
                  <a:srgbClr val="FF0000"/>
                </a:solidFill>
              </a:rPr>
              <a:t>Transformer</a:t>
            </a:r>
            <a:r>
              <a:rPr lang="fr-FR" sz="1200" dirty="0"/>
              <a:t> les plateaux techniques dans le but de </a:t>
            </a:r>
            <a:r>
              <a:rPr lang="fr-FR" sz="1200" b="1" dirty="0">
                <a:solidFill>
                  <a:srgbClr val="FF0000"/>
                </a:solidFill>
              </a:rPr>
              <a:t>faire évoluer </a:t>
            </a:r>
            <a:r>
              <a:rPr lang="fr-FR" sz="1200" dirty="0"/>
              <a:t>les pratiques pédagogiques</a:t>
            </a:r>
          </a:p>
        </p:txBody>
      </p:sp>
      <p:sp>
        <p:nvSpPr>
          <p:cNvPr id="29704" name="ZoneTexte 3"/>
          <p:cNvSpPr txBox="1">
            <a:spLocks noChangeArrowheads="1"/>
          </p:cNvSpPr>
          <p:nvPr/>
        </p:nvSpPr>
        <p:spPr bwMode="auto">
          <a:xfrm>
            <a:off x="2357422" y="1643050"/>
            <a:ext cx="4752975" cy="368300"/>
          </a:xfrm>
          <a:prstGeom prst="rect">
            <a:avLst/>
          </a:prstGeom>
          <a:noFill/>
          <a:ln w="9525">
            <a:noFill/>
            <a:miter lim="800000"/>
            <a:headEnd/>
            <a:tailEnd/>
          </a:ln>
        </p:spPr>
        <p:txBody>
          <a:bodyPr>
            <a:spAutoFit/>
          </a:bodyPr>
          <a:lstStyle/>
          <a:p>
            <a:r>
              <a:rPr lang="fr-FR" dirty="0"/>
              <a:t>Sans oublier : La sécurité </a:t>
            </a:r>
            <a:r>
              <a:rPr lang="fr-FR" dirty="0" smtClean="0"/>
              <a:t>! Avec ses E.P.I</a:t>
            </a:r>
            <a:endParaRPr lang="fr-FR" dirty="0"/>
          </a:p>
        </p:txBody>
      </p:sp>
      <p:sp>
        <p:nvSpPr>
          <p:cNvPr id="12"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5"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8194" name="Picture 2" descr="https://segpacap.fr/wp-content/uploads/2016/01/sécurité-EPI-prof.jpg"/>
          <p:cNvPicPr>
            <a:picLocks noChangeAspect="1" noChangeArrowheads="1"/>
          </p:cNvPicPr>
          <p:nvPr/>
        </p:nvPicPr>
        <p:blipFill>
          <a:blip r:embed="rId4"/>
          <a:srcRect b="7142"/>
          <a:stretch>
            <a:fillRect/>
          </a:stretch>
        </p:blipFill>
        <p:spPr bwMode="auto">
          <a:xfrm>
            <a:off x="5715008" y="2357430"/>
            <a:ext cx="2500330" cy="1741313"/>
          </a:xfrm>
          <a:prstGeom prst="rect">
            <a:avLst/>
          </a:prstGeom>
          <a:noFill/>
        </p:spPr>
      </p:pic>
      <p:pic>
        <p:nvPicPr>
          <p:cNvPr id="8196" name="Picture 4"/>
          <p:cNvPicPr>
            <a:picLocks noChangeAspect="1" noChangeArrowheads="1"/>
          </p:cNvPicPr>
          <p:nvPr/>
        </p:nvPicPr>
        <p:blipFill>
          <a:blip r:embed="rId5" cstate="print"/>
          <a:srcRect/>
          <a:stretch>
            <a:fillRect/>
          </a:stretch>
        </p:blipFill>
        <p:spPr bwMode="auto">
          <a:xfrm>
            <a:off x="3428992" y="2214554"/>
            <a:ext cx="1238237" cy="824841"/>
          </a:xfrm>
          <a:prstGeom prst="rect">
            <a:avLst/>
          </a:prstGeom>
          <a:noFill/>
          <a:ln w="9525">
            <a:noFill/>
            <a:miter lim="800000"/>
            <a:headEnd/>
            <a:tailEnd/>
          </a:ln>
          <a:effectLst/>
        </p:spPr>
      </p:pic>
      <p:pic>
        <p:nvPicPr>
          <p:cNvPr id="8197" name="Picture 5" descr="E:\TP TOURNANTS 2023\FORMATEUR ACADEMIQUE\CMI FORMATEUR CONTRACTUEL\SEGPAS\FORMATION CHAMPS ERE Le jeudi 9 MARS 9h-17h (a confirmer)\ERE PROJET SEGPA\gant-removebg-preview.png"/>
          <p:cNvPicPr>
            <a:picLocks noChangeAspect="1" noChangeArrowheads="1"/>
          </p:cNvPicPr>
          <p:nvPr/>
        </p:nvPicPr>
        <p:blipFill>
          <a:blip r:embed="rId6"/>
          <a:srcRect/>
          <a:stretch>
            <a:fillRect/>
          </a:stretch>
        </p:blipFill>
        <p:spPr bwMode="auto">
          <a:xfrm>
            <a:off x="571472" y="2143116"/>
            <a:ext cx="2219325" cy="1447800"/>
          </a:xfrm>
          <a:prstGeom prst="rect">
            <a:avLst/>
          </a:prstGeom>
          <a:noFill/>
        </p:spPr>
      </p:pic>
      <p:pic>
        <p:nvPicPr>
          <p:cNvPr id="8198" name="Picture 6"/>
          <p:cNvPicPr>
            <a:picLocks noChangeAspect="1" noChangeArrowheads="1"/>
          </p:cNvPicPr>
          <p:nvPr/>
        </p:nvPicPr>
        <p:blipFill>
          <a:blip r:embed="rId7"/>
          <a:srcRect t="3226"/>
          <a:stretch>
            <a:fillRect/>
          </a:stretch>
        </p:blipFill>
        <p:spPr bwMode="auto">
          <a:xfrm>
            <a:off x="3786182" y="3286124"/>
            <a:ext cx="1214446" cy="2793175"/>
          </a:xfrm>
          <a:prstGeom prst="rect">
            <a:avLst/>
          </a:prstGeom>
          <a:noFill/>
          <a:ln w="9525">
            <a:noFill/>
            <a:miter lim="800000"/>
            <a:headEnd/>
            <a:tailEnd/>
          </a:ln>
          <a:effectLst/>
        </p:spPr>
      </p:pic>
      <p:pic>
        <p:nvPicPr>
          <p:cNvPr id="8199" name="Picture 7"/>
          <p:cNvPicPr>
            <a:picLocks noChangeAspect="1" noChangeArrowheads="1"/>
          </p:cNvPicPr>
          <p:nvPr/>
        </p:nvPicPr>
        <p:blipFill>
          <a:blip r:embed="rId8"/>
          <a:srcRect/>
          <a:stretch>
            <a:fillRect/>
          </a:stretch>
        </p:blipFill>
        <p:spPr bwMode="auto">
          <a:xfrm>
            <a:off x="214282" y="3929066"/>
            <a:ext cx="1857388" cy="1389003"/>
          </a:xfrm>
          <a:prstGeom prst="rect">
            <a:avLst/>
          </a:prstGeom>
          <a:noFill/>
          <a:ln w="9525">
            <a:noFill/>
            <a:miter lim="800000"/>
            <a:headEnd/>
            <a:tailEnd/>
          </a:ln>
          <a:effectLst/>
        </p:spPr>
      </p:pic>
      <p:pic>
        <p:nvPicPr>
          <p:cNvPr id="8200" name="Picture 8"/>
          <p:cNvPicPr>
            <a:picLocks noChangeAspect="1" noChangeArrowheads="1"/>
          </p:cNvPicPr>
          <p:nvPr/>
        </p:nvPicPr>
        <p:blipFill>
          <a:blip r:embed="rId9"/>
          <a:srcRect/>
          <a:stretch>
            <a:fillRect/>
          </a:stretch>
        </p:blipFill>
        <p:spPr bwMode="auto">
          <a:xfrm>
            <a:off x="7286644" y="4214818"/>
            <a:ext cx="1285875" cy="1285875"/>
          </a:xfrm>
          <a:prstGeom prst="rect">
            <a:avLst/>
          </a:prstGeom>
          <a:noFill/>
          <a:ln w="9525">
            <a:noFill/>
            <a:miter lim="800000"/>
            <a:headEnd/>
            <a:tailEnd/>
          </a:ln>
          <a:effectLst/>
        </p:spPr>
      </p:pic>
      <p:pic>
        <p:nvPicPr>
          <p:cNvPr id="8203" name="Picture 11" descr="E:\TP TOURNANTS 2023\FORMATEUR ACADEMIQUE\CMI FORMATEUR CONTRACTUEL\SEGPAS\FORMATION CHAMPS ERE Le jeudi 9 MARS 9h-17h (a confirmer)\ERE PROJET SEGPA\masque_epi-removebg-preview.png"/>
          <p:cNvPicPr>
            <a:picLocks noChangeAspect="1" noChangeArrowheads="1"/>
          </p:cNvPicPr>
          <p:nvPr/>
        </p:nvPicPr>
        <p:blipFill>
          <a:blip r:embed="rId10"/>
          <a:srcRect/>
          <a:stretch>
            <a:fillRect/>
          </a:stretch>
        </p:blipFill>
        <p:spPr bwMode="auto">
          <a:xfrm>
            <a:off x="2000232" y="4823013"/>
            <a:ext cx="1500198" cy="1215847"/>
          </a:xfrm>
          <a:prstGeom prst="rect">
            <a:avLst/>
          </a:prstGeom>
          <a:noFill/>
        </p:spPr>
      </p:pic>
      <p:pic>
        <p:nvPicPr>
          <p:cNvPr id="8205" name="Picture 13" descr="E:\TP TOURNANTS 2023\FORMATEUR ACADEMIQUE\CMI FORMATEUR CONTRACTUEL\SEGPAS\FORMATION CHAMPS ERE Le jeudi 9 MARS 9h-17h (a confirmer)\ERE PROJET SEGPA\genouillere_epi-removebg-preview(1).png"/>
          <p:cNvPicPr>
            <a:picLocks noChangeAspect="1" noChangeArrowheads="1"/>
          </p:cNvPicPr>
          <p:nvPr/>
        </p:nvPicPr>
        <p:blipFill>
          <a:blip r:embed="rId11"/>
          <a:srcRect/>
          <a:stretch>
            <a:fillRect/>
          </a:stretch>
        </p:blipFill>
        <p:spPr bwMode="auto">
          <a:xfrm>
            <a:off x="5500694" y="5000636"/>
            <a:ext cx="1648693" cy="133350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a:normAutofit/>
          </a:bodyPr>
          <a:lstStyle/>
          <a:p>
            <a:pPr eaLnBrk="1" hangingPunct="1"/>
            <a:r>
              <a:rPr lang="fr-FR" sz="2800" b="1" smtClean="0">
                <a:solidFill>
                  <a:srgbClr val="0070C0"/>
                </a:solidFill>
                <a:ea typeface="ＭＳ Ｐゴシック" pitchFamily="34" charset="-128"/>
              </a:rPr>
              <a:t>Les espaces pédagogiques</a:t>
            </a:r>
          </a:p>
        </p:txBody>
      </p:sp>
      <p:pic>
        <p:nvPicPr>
          <p:cNvPr id="29699"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sp>
        <p:nvSpPr>
          <p:cNvPr id="29703" name="ZoneTexte 2"/>
          <p:cNvSpPr txBox="1">
            <a:spLocks noChangeArrowheads="1"/>
          </p:cNvSpPr>
          <p:nvPr/>
        </p:nvSpPr>
        <p:spPr bwMode="auto">
          <a:xfrm>
            <a:off x="250825" y="1196975"/>
            <a:ext cx="8642350" cy="276225"/>
          </a:xfrm>
          <a:prstGeom prst="rect">
            <a:avLst/>
          </a:prstGeom>
          <a:noFill/>
          <a:ln w="9525">
            <a:noFill/>
            <a:miter lim="800000"/>
            <a:headEnd/>
            <a:tailEnd/>
          </a:ln>
        </p:spPr>
        <p:txBody>
          <a:bodyPr>
            <a:spAutoFit/>
          </a:bodyPr>
          <a:lstStyle/>
          <a:p>
            <a:r>
              <a:rPr lang="fr-FR" sz="1200" dirty="0"/>
              <a:t>Objectif : </a:t>
            </a:r>
            <a:r>
              <a:rPr lang="fr-FR" sz="1200" b="1" dirty="0">
                <a:solidFill>
                  <a:srgbClr val="FF0000"/>
                </a:solidFill>
              </a:rPr>
              <a:t>Transformer</a:t>
            </a:r>
            <a:r>
              <a:rPr lang="fr-FR" sz="1200" dirty="0"/>
              <a:t> les plateaux techniques dans le but de </a:t>
            </a:r>
            <a:r>
              <a:rPr lang="fr-FR" sz="1200" b="1" dirty="0">
                <a:solidFill>
                  <a:srgbClr val="FF0000"/>
                </a:solidFill>
              </a:rPr>
              <a:t>faire évoluer </a:t>
            </a:r>
            <a:r>
              <a:rPr lang="fr-FR" sz="1200" dirty="0"/>
              <a:t>les pratiques pédagogiques</a:t>
            </a:r>
          </a:p>
        </p:txBody>
      </p:sp>
      <p:sp>
        <p:nvSpPr>
          <p:cNvPr id="29704" name="ZoneTexte 3"/>
          <p:cNvSpPr txBox="1">
            <a:spLocks noChangeArrowheads="1"/>
          </p:cNvSpPr>
          <p:nvPr/>
        </p:nvSpPr>
        <p:spPr bwMode="auto">
          <a:xfrm>
            <a:off x="2357422" y="1643050"/>
            <a:ext cx="4752975" cy="368300"/>
          </a:xfrm>
          <a:prstGeom prst="rect">
            <a:avLst/>
          </a:prstGeom>
          <a:noFill/>
          <a:ln w="9525">
            <a:noFill/>
            <a:miter lim="800000"/>
            <a:headEnd/>
            <a:tailEnd/>
          </a:ln>
        </p:spPr>
        <p:txBody>
          <a:bodyPr>
            <a:spAutoFit/>
          </a:bodyPr>
          <a:lstStyle/>
          <a:p>
            <a:r>
              <a:rPr lang="fr-FR" dirty="0"/>
              <a:t>Sans oublier : La sécurité </a:t>
            </a:r>
            <a:r>
              <a:rPr lang="fr-FR" dirty="0" smtClean="0"/>
              <a:t>! Avec les E.P.C</a:t>
            </a:r>
            <a:endParaRPr lang="fr-FR" dirty="0"/>
          </a:p>
        </p:txBody>
      </p:sp>
      <p:sp>
        <p:nvSpPr>
          <p:cNvPr id="12"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3" name="Connecteur droit 12"/>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15"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51202" name="Picture 2" descr="Balisage Skipper"/>
          <p:cNvPicPr>
            <a:picLocks noChangeAspect="1" noChangeArrowheads="1"/>
          </p:cNvPicPr>
          <p:nvPr/>
        </p:nvPicPr>
        <p:blipFill>
          <a:blip r:embed="rId4"/>
          <a:srcRect b="19753"/>
          <a:stretch>
            <a:fillRect/>
          </a:stretch>
        </p:blipFill>
        <p:spPr bwMode="auto">
          <a:xfrm>
            <a:off x="357158" y="2285992"/>
            <a:ext cx="3857652" cy="3095656"/>
          </a:xfrm>
          <a:prstGeom prst="rect">
            <a:avLst/>
          </a:prstGeom>
          <a:noFill/>
        </p:spPr>
      </p:pic>
      <p:pic>
        <p:nvPicPr>
          <p:cNvPr id="51206" name="Picture 6" descr="Barrière Vauban en acier galvanisé"/>
          <p:cNvPicPr>
            <a:picLocks noChangeAspect="1" noChangeArrowheads="1"/>
          </p:cNvPicPr>
          <p:nvPr/>
        </p:nvPicPr>
        <p:blipFill>
          <a:blip r:embed="rId5"/>
          <a:srcRect/>
          <a:stretch>
            <a:fillRect/>
          </a:stretch>
        </p:blipFill>
        <p:spPr bwMode="auto">
          <a:xfrm>
            <a:off x="4572000" y="3143248"/>
            <a:ext cx="3643338" cy="230896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re 1"/>
          <p:cNvSpPr>
            <a:spLocks noGrp="1"/>
          </p:cNvSpPr>
          <p:nvPr>
            <p:ph type="ctrTitle"/>
          </p:nvPr>
        </p:nvSpPr>
        <p:spPr>
          <a:xfrm>
            <a:off x="1685925" y="339725"/>
            <a:ext cx="7272338" cy="536575"/>
          </a:xfrm>
        </p:spPr>
        <p:txBody>
          <a:bodyPr rtlCol="0">
            <a:normAutofit/>
          </a:bodyPr>
          <a:lstStyle/>
          <a:p>
            <a:pPr eaLnBrk="1" fontAlgn="auto" hangingPunct="1">
              <a:spcAft>
                <a:spcPts val="0"/>
              </a:spcAft>
              <a:defRPr/>
            </a:pPr>
            <a:r>
              <a:rPr lang="fr-FR" sz="2800" b="1" dirty="0">
                <a:solidFill>
                  <a:srgbClr val="0070C0"/>
                </a:solidFill>
                <a:latin typeface="+mn-lt"/>
              </a:rPr>
              <a:t>Organisation plateaux techniques</a:t>
            </a:r>
          </a:p>
        </p:txBody>
      </p:sp>
      <p:pic>
        <p:nvPicPr>
          <p:cNvPr id="3076" name="Image 3"/>
          <p:cNvPicPr>
            <a:picLocks noChangeAspect="1" noChangeArrowheads="1"/>
          </p:cNvPicPr>
          <p:nvPr/>
        </p:nvPicPr>
        <p:blipFill>
          <a:blip r:embed="rId3"/>
          <a:srcRect/>
          <a:stretch>
            <a:fillRect/>
          </a:stretch>
        </p:blipFill>
        <p:spPr bwMode="auto">
          <a:xfrm>
            <a:off x="185738" y="68263"/>
            <a:ext cx="1576387" cy="842962"/>
          </a:xfrm>
          <a:prstGeom prst="rect">
            <a:avLst/>
          </a:prstGeom>
          <a:noFill/>
          <a:ln w="9525">
            <a:noFill/>
            <a:miter lim="800000"/>
            <a:headEnd/>
            <a:tailEnd/>
          </a:ln>
        </p:spPr>
      </p:pic>
      <p:grpSp>
        <p:nvGrpSpPr>
          <p:cNvPr id="3080" name="Groupe 18"/>
          <p:cNvGrpSpPr>
            <a:grpSpLocks/>
          </p:cNvGrpSpPr>
          <p:nvPr/>
        </p:nvGrpSpPr>
        <p:grpSpPr bwMode="auto">
          <a:xfrm>
            <a:off x="714375" y="1164140"/>
            <a:ext cx="5415346" cy="4435397"/>
            <a:chOff x="997888" y="822325"/>
            <a:chExt cx="5590237" cy="5171892"/>
          </a:xfrm>
        </p:grpSpPr>
        <p:sp>
          <p:nvSpPr>
            <p:cNvPr id="3082" name="Rectangle 21"/>
            <p:cNvSpPr>
              <a:spLocks noChangeArrowheads="1"/>
            </p:cNvSpPr>
            <p:nvPr/>
          </p:nvSpPr>
          <p:spPr bwMode="auto">
            <a:xfrm>
              <a:off x="997888" y="2297725"/>
              <a:ext cx="2665412" cy="3696492"/>
            </a:xfrm>
            <a:prstGeom prst="rect">
              <a:avLst/>
            </a:prstGeom>
            <a:solidFill>
              <a:srgbClr val="CCFF99"/>
            </a:solidFill>
            <a:ln w="9525">
              <a:solidFill>
                <a:srgbClr val="000099"/>
              </a:solidFill>
              <a:miter lim="800000"/>
              <a:headEnd/>
              <a:tailEnd/>
            </a:ln>
          </p:spPr>
          <p:txBody>
            <a:bodyPr anchor="ctr">
              <a:spAutoFit/>
            </a:bodyPr>
            <a:lstStyle/>
            <a:p>
              <a:r>
                <a:rPr lang="fr-FR" sz="2000" b="1" dirty="0" smtClean="0">
                  <a:solidFill>
                    <a:srgbClr val="000099"/>
                  </a:solidFill>
                  <a:latin typeface="Arial Narrow" pitchFamily="34" charset="0"/>
                </a:rPr>
                <a:t>La définition des zones extérieures au </a:t>
              </a:r>
              <a:r>
                <a:rPr lang="fr-FR" sz="2000" b="1" dirty="0">
                  <a:solidFill>
                    <a:srgbClr val="000099"/>
                  </a:solidFill>
                  <a:latin typeface="Arial Narrow" pitchFamily="34" charset="0"/>
                </a:rPr>
                <a:t>sein du plateau technique </a:t>
              </a:r>
              <a:r>
                <a:rPr lang="fr-FR" sz="2000" b="1" dirty="0" smtClean="0">
                  <a:solidFill>
                    <a:srgbClr val="000099"/>
                  </a:solidFill>
                  <a:latin typeface="Arial Narrow" pitchFamily="34" charset="0"/>
                </a:rPr>
                <a:t>étendu facilitera </a:t>
              </a:r>
              <a:r>
                <a:rPr lang="fr-FR" sz="2000" b="1" dirty="0">
                  <a:solidFill>
                    <a:srgbClr val="000099"/>
                  </a:solidFill>
                  <a:latin typeface="Arial Narrow" pitchFamily="34" charset="0"/>
                </a:rPr>
                <a:t>l’exécution d’activités de réalisation et la mise en œuvre de techniques de découverte des métiers </a:t>
              </a:r>
              <a:r>
                <a:rPr lang="fr-FR" sz="2000" b="1">
                  <a:solidFill>
                    <a:srgbClr val="000099"/>
                  </a:solidFill>
                  <a:latin typeface="Arial Narrow" pitchFamily="34" charset="0"/>
                </a:rPr>
                <a:t>du </a:t>
              </a:r>
              <a:r>
                <a:rPr lang="fr-FR" sz="2000" b="1" smtClean="0">
                  <a:solidFill>
                    <a:srgbClr val="000099"/>
                  </a:solidFill>
                  <a:latin typeface="Arial Narrow" pitchFamily="34" charset="0"/>
                </a:rPr>
                <a:t>champ </a:t>
              </a:r>
              <a:r>
                <a:rPr lang="fr-FR" sz="2000" b="1" dirty="0">
                  <a:solidFill>
                    <a:srgbClr val="000099"/>
                  </a:solidFill>
                  <a:latin typeface="Arial Narrow" pitchFamily="34" charset="0"/>
                </a:rPr>
                <a:t>professionnel </a:t>
              </a:r>
              <a:r>
                <a:rPr lang="fr-FR" sz="2000" b="1" dirty="0" smtClean="0">
                  <a:solidFill>
                    <a:srgbClr val="000099"/>
                  </a:solidFill>
                  <a:latin typeface="Arial Narrow" pitchFamily="34" charset="0"/>
                </a:rPr>
                <a:t>« ERE »</a:t>
              </a:r>
              <a:r>
                <a:rPr lang="fr-FR" sz="2000" b="1" dirty="0" smtClean="0">
                  <a:solidFill>
                    <a:srgbClr val="000099"/>
                  </a:solidFill>
                  <a:latin typeface="Arial Narrow" pitchFamily="34" charset="0"/>
                  <a:cs typeface="Arial" charset="0"/>
                </a:rPr>
                <a:t>.</a:t>
              </a:r>
              <a:endParaRPr lang="fr-FR" sz="2000" b="1" dirty="0">
                <a:solidFill>
                  <a:srgbClr val="000099"/>
                </a:solidFill>
                <a:latin typeface="Arial Narrow" pitchFamily="34" charset="0"/>
                <a:cs typeface="Arial" charset="0"/>
              </a:endParaRPr>
            </a:p>
          </p:txBody>
        </p:sp>
        <p:grpSp>
          <p:nvGrpSpPr>
            <p:cNvPr id="3083" name="Group 26"/>
            <p:cNvGrpSpPr>
              <a:grpSpLocks/>
            </p:cNvGrpSpPr>
            <p:nvPr/>
          </p:nvGrpSpPr>
          <p:grpSpPr bwMode="auto">
            <a:xfrm>
              <a:off x="2052638" y="822325"/>
              <a:ext cx="4535487" cy="1093788"/>
              <a:chOff x="1293" y="518"/>
              <a:chExt cx="2857" cy="689"/>
            </a:xfrm>
          </p:grpSpPr>
          <p:grpSp>
            <p:nvGrpSpPr>
              <p:cNvPr id="3085" name="Group 25"/>
              <p:cNvGrpSpPr>
                <a:grpSpLocks/>
              </p:cNvGrpSpPr>
              <p:nvPr/>
            </p:nvGrpSpPr>
            <p:grpSpPr bwMode="auto">
              <a:xfrm>
                <a:off x="1293" y="754"/>
                <a:ext cx="2812" cy="453"/>
                <a:chOff x="1293" y="754"/>
                <a:chExt cx="2812" cy="453"/>
              </a:xfrm>
            </p:grpSpPr>
            <p:sp>
              <p:nvSpPr>
                <p:cNvPr id="3087" name="Line 14"/>
                <p:cNvSpPr>
                  <a:spLocks noChangeShapeType="1"/>
                </p:cNvSpPr>
                <p:nvPr/>
              </p:nvSpPr>
              <p:spPr bwMode="auto">
                <a:xfrm>
                  <a:off x="1293" y="754"/>
                  <a:ext cx="2812" cy="0"/>
                </a:xfrm>
                <a:prstGeom prst="line">
                  <a:avLst/>
                </a:prstGeom>
                <a:noFill/>
                <a:ln w="57150">
                  <a:solidFill>
                    <a:schemeClr val="bg2"/>
                  </a:solidFill>
                  <a:round/>
                  <a:headEnd/>
                  <a:tailEnd/>
                </a:ln>
              </p:spPr>
              <p:txBody>
                <a:bodyPr/>
                <a:lstStyle/>
                <a:p>
                  <a:endParaRPr lang="fr-FR"/>
                </a:p>
              </p:txBody>
            </p:sp>
            <p:sp>
              <p:nvSpPr>
                <p:cNvPr id="3088" name="Line 22"/>
                <p:cNvSpPr>
                  <a:spLocks noChangeShapeType="1"/>
                </p:cNvSpPr>
                <p:nvPr/>
              </p:nvSpPr>
              <p:spPr bwMode="auto">
                <a:xfrm>
                  <a:off x="4105" y="754"/>
                  <a:ext cx="0" cy="453"/>
                </a:xfrm>
                <a:prstGeom prst="line">
                  <a:avLst/>
                </a:prstGeom>
                <a:noFill/>
                <a:ln w="57150">
                  <a:solidFill>
                    <a:schemeClr val="bg2"/>
                  </a:solidFill>
                  <a:round/>
                  <a:headEnd/>
                  <a:tailEnd type="arrow" w="med" len="med"/>
                </a:ln>
              </p:spPr>
              <p:txBody>
                <a:bodyPr/>
                <a:lstStyle/>
                <a:p>
                  <a:endParaRPr lang="fr-FR"/>
                </a:p>
              </p:txBody>
            </p:sp>
          </p:grpSp>
          <p:sp>
            <p:nvSpPr>
              <p:cNvPr id="15" name="Rectangle 24"/>
              <p:cNvSpPr>
                <a:spLocks noChangeArrowheads="1"/>
              </p:cNvSpPr>
              <p:nvPr/>
            </p:nvSpPr>
            <p:spPr bwMode="auto">
              <a:xfrm>
                <a:off x="1790" y="518"/>
                <a:ext cx="2360" cy="250"/>
              </a:xfrm>
              <a:prstGeom prst="rect">
                <a:avLst/>
              </a:prstGeom>
              <a:noFill/>
              <a:ln w="9525">
                <a:noFill/>
                <a:miter lim="800000"/>
                <a:headEnd/>
                <a:tailEnd/>
              </a:ln>
              <a:effectLst/>
            </p:spPr>
            <p:txBody>
              <a:bodyPr wrap="none" anchor="ctr">
                <a:spAutoFit/>
              </a:bodyPr>
              <a:lstStyle/>
              <a:p>
                <a:pPr>
                  <a:defRPr/>
                </a:pPr>
                <a:r>
                  <a:rPr lang="fr-FR" sz="2000" b="1">
                    <a:solidFill>
                      <a:schemeClr val="accent2"/>
                    </a:solidFill>
                    <a:effectLst>
                      <a:outerShdw blurRad="38100" dist="38100" dir="2700000" algn="tl">
                        <a:srgbClr val="000000"/>
                      </a:outerShdw>
                    </a:effectLst>
                    <a:latin typeface="Arial Narrow" pitchFamily="34" charset="0"/>
                  </a:rPr>
                  <a:t>Relations entre activités et métiers</a:t>
                </a:r>
                <a:r>
                  <a:rPr lang="fr-FR" b="1"/>
                  <a:t> </a:t>
                </a:r>
                <a:r>
                  <a:rPr lang="fr-FR"/>
                  <a:t> </a:t>
                </a:r>
              </a:p>
            </p:txBody>
          </p:sp>
        </p:grpSp>
      </p:grpSp>
      <p:sp>
        <p:nvSpPr>
          <p:cNvPr id="17" name="Espace réservé du pied de page 3"/>
          <p:cNvSpPr>
            <a:spLocks noGrp="1"/>
          </p:cNvSpPr>
          <p:nvPr/>
        </p:nvSpPr>
        <p:spPr bwMode="auto">
          <a:xfrm>
            <a:off x="2728913" y="6350000"/>
            <a:ext cx="4114800" cy="365125"/>
          </a:xfrm>
          <a:prstGeom prst="rect">
            <a:avLst/>
          </a:prstGeom>
          <a:noFill/>
          <a:ln w="9525">
            <a:noFill/>
            <a:miter lim="800000"/>
            <a:headEnd/>
            <a:tailEnd/>
          </a:ln>
        </p:spPr>
        <p:txBody>
          <a:bodyPr anchor="ctr"/>
          <a:lstStyle/>
          <a:p>
            <a:pPr algn="ctr" eaLnBrk="1" hangingPunct="1"/>
            <a:r>
              <a:rPr lang="fr-FR" altLang="fr-FR" sz="1200" dirty="0" smtClean="0">
                <a:latin typeface="Calibri" pitchFamily="34" charset="0"/>
              </a:rPr>
              <a:t>Formation </a:t>
            </a:r>
            <a:r>
              <a:rPr lang="fr-FR" altLang="fr-FR" sz="1200" smtClean="0">
                <a:latin typeface="Calibri" pitchFamily="34" charset="0"/>
              </a:rPr>
              <a:t>SEGPA champs </a:t>
            </a:r>
            <a:r>
              <a:rPr lang="fr-FR" altLang="fr-FR" sz="1200" dirty="0" smtClean="0">
                <a:latin typeface="Calibri" pitchFamily="34" charset="0"/>
              </a:rPr>
              <a:t>ERE</a:t>
            </a:r>
            <a:endParaRPr lang="fr-FR" altLang="fr-FR" sz="1200" dirty="0">
              <a:latin typeface="Calibri" pitchFamily="34" charset="0"/>
            </a:endParaRPr>
          </a:p>
        </p:txBody>
      </p:sp>
      <p:cxnSp>
        <p:nvCxnSpPr>
          <p:cNvPr id="19" name="Connecteur droit 18"/>
          <p:cNvCxnSpPr/>
          <p:nvPr/>
        </p:nvCxnSpPr>
        <p:spPr>
          <a:xfrm>
            <a:off x="323850" y="6303963"/>
            <a:ext cx="8496300"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itre 1"/>
          <p:cNvSpPr txBox="1">
            <a:spLocks/>
          </p:cNvSpPr>
          <p:nvPr/>
        </p:nvSpPr>
        <p:spPr bwMode="auto">
          <a:xfrm>
            <a:off x="7983538" y="6284913"/>
            <a:ext cx="11049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STI </a:t>
            </a:r>
            <a:endParaRPr lang="fr-FR" sz="1400" b="1" dirty="0">
              <a:solidFill>
                <a:srgbClr val="0070C0"/>
              </a:solidFill>
              <a:latin typeface="+mn-lt"/>
            </a:endParaRPr>
          </a:p>
        </p:txBody>
      </p:sp>
      <p:sp>
        <p:nvSpPr>
          <p:cNvPr id="21" name="Titre 1"/>
          <p:cNvSpPr txBox="1">
            <a:spLocks/>
          </p:cNvSpPr>
          <p:nvPr/>
        </p:nvSpPr>
        <p:spPr bwMode="auto">
          <a:xfrm>
            <a:off x="179388" y="6283325"/>
            <a:ext cx="1409700" cy="495300"/>
          </a:xfrm>
          <a:prstGeom prst="rect">
            <a:avLst/>
          </a:prstGeom>
          <a:noFill/>
          <a:ln>
            <a:noFill/>
          </a:ln>
        </p:spPr>
        <p:txBody>
          <a:bodyPr anchor="ctr">
            <a:normAutofit fontScale="975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fr-FR" sz="1400" b="1" dirty="0" smtClean="0">
                <a:solidFill>
                  <a:srgbClr val="0070C0"/>
                </a:solidFill>
                <a:latin typeface="+mn-lt"/>
              </a:rPr>
              <a:t>ERE</a:t>
            </a:r>
            <a:endParaRPr lang="fr-FR" sz="1400" b="1" dirty="0">
              <a:solidFill>
                <a:srgbClr val="0070C0"/>
              </a:solidFill>
              <a:latin typeface="+mn-lt"/>
            </a:endParaRPr>
          </a:p>
        </p:txBody>
      </p:sp>
      <p:pic>
        <p:nvPicPr>
          <p:cNvPr id="22" name="Image 12" descr="download-2.jpg"/>
          <p:cNvPicPr>
            <a:picLocks noChangeAspect="1"/>
          </p:cNvPicPr>
          <p:nvPr/>
        </p:nvPicPr>
        <p:blipFill>
          <a:blip r:embed="rId4"/>
          <a:srcRect/>
          <a:stretch>
            <a:fillRect/>
          </a:stretch>
        </p:blipFill>
        <p:spPr bwMode="auto">
          <a:xfrm>
            <a:off x="714348" y="1000108"/>
            <a:ext cx="1357322" cy="1291403"/>
          </a:xfrm>
          <a:prstGeom prst="rect">
            <a:avLst/>
          </a:prstGeom>
          <a:noFill/>
          <a:ln w="9525">
            <a:noFill/>
            <a:miter lim="800000"/>
            <a:headEnd/>
            <a:tailEnd/>
          </a:ln>
        </p:spPr>
      </p:pic>
      <p:pic>
        <p:nvPicPr>
          <p:cNvPr id="35841" name="Picture 1"/>
          <p:cNvPicPr>
            <a:picLocks noChangeAspect="1" noChangeArrowheads="1"/>
          </p:cNvPicPr>
          <p:nvPr/>
        </p:nvPicPr>
        <p:blipFill>
          <a:blip r:embed="rId5"/>
          <a:srcRect l="4220" t="1531"/>
          <a:stretch>
            <a:fillRect/>
          </a:stretch>
        </p:blipFill>
        <p:spPr bwMode="auto">
          <a:xfrm>
            <a:off x="3643306" y="1643050"/>
            <a:ext cx="4864104" cy="45941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3183</TotalTime>
  <Words>1449</Words>
  <Application>Microsoft Office PowerPoint</Application>
  <PresentationFormat>Affichage à l'écran (4:3)</PresentationFormat>
  <Paragraphs>258</Paragraphs>
  <Slides>19</Slides>
  <Notes>19</Notes>
  <HiddenSlides>0</HiddenSlides>
  <MMClips>0</MMClips>
  <ScaleCrop>false</ScaleCrop>
  <HeadingPairs>
    <vt:vector size="4" baseType="variant">
      <vt:variant>
        <vt:lpstr>Thème</vt:lpstr>
      </vt:variant>
      <vt:variant>
        <vt:i4>1</vt:i4>
      </vt:variant>
      <vt:variant>
        <vt:lpstr>Titres des diapositives</vt:lpstr>
      </vt:variant>
      <vt:variant>
        <vt:i4>19</vt:i4>
      </vt:variant>
    </vt:vector>
  </HeadingPairs>
  <TitlesOfParts>
    <vt:vector size="20" baseType="lpstr">
      <vt:lpstr>Thème Office</vt:lpstr>
      <vt:lpstr>Formation Hybride : Segpa ERE</vt:lpstr>
      <vt:lpstr>Les espaces pédagogiques</vt:lpstr>
      <vt:lpstr>Les espaces pédagogiques</vt:lpstr>
      <vt:lpstr>Les espaces pédagogiques</vt:lpstr>
      <vt:lpstr>Les espaces pédagogiques</vt:lpstr>
      <vt:lpstr>Les espaces pédagogiques</vt:lpstr>
      <vt:lpstr>Les espaces pédagogiques</vt:lpstr>
      <vt:lpstr>Les espaces pédagogiques</vt:lpstr>
      <vt:lpstr>Organisation plateaux techniques</vt:lpstr>
      <vt:lpstr>Organisation plateaux techniques</vt:lpstr>
      <vt:lpstr>Organisation plateaux techniques</vt:lpstr>
      <vt:lpstr>Organisation plateaux techniques</vt:lpstr>
      <vt:lpstr>Organisation plateaux techniques</vt:lpstr>
      <vt:lpstr>Organisation plateaux techniques</vt:lpstr>
      <vt:lpstr>Organisation plateaux techniques</vt:lpstr>
      <vt:lpstr>Organisation plateaux techniques</vt:lpstr>
      <vt:lpstr>Organisation plateaux techniques</vt:lpstr>
      <vt:lpstr>Organisation plateaux techniques</vt:lpstr>
      <vt:lpstr>Organisation plateaux techniques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REFERENTIEL DES COMPETENCES PROFESSIONNELLES  DES METIERS DU PROFESSORAT ET DE L’EDUCATION</dc:title>
  <dc:creator>cpagenaud</dc:creator>
  <cp:lastModifiedBy>FRANCKY F</cp:lastModifiedBy>
  <cp:revision>549</cp:revision>
  <dcterms:created xsi:type="dcterms:W3CDTF">2013-08-29T08:18:01Z</dcterms:created>
  <dcterms:modified xsi:type="dcterms:W3CDTF">2022-12-21T21:33:18Z</dcterms:modified>
</cp:coreProperties>
</file>